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7" r:id="rId2"/>
    <p:sldId id="302" r:id="rId3"/>
    <p:sldId id="303" r:id="rId4"/>
    <p:sldId id="279" r:id="rId5"/>
    <p:sldId id="275" r:id="rId6"/>
    <p:sldId id="304" r:id="rId7"/>
    <p:sldId id="305" r:id="rId8"/>
    <p:sldId id="306" r:id="rId9"/>
    <p:sldId id="307" r:id="rId10"/>
    <p:sldId id="308" r:id="rId11"/>
    <p:sldId id="309" r:id="rId12"/>
    <p:sldId id="310" r:id="rId13"/>
    <p:sldId id="311" r:id="rId14"/>
    <p:sldId id="312" r:id="rId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B7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8379" autoAdjust="0"/>
  </p:normalViewPr>
  <p:slideViewPr>
    <p:cSldViewPr>
      <p:cViewPr>
        <p:scale>
          <a:sx n="99" d="100"/>
          <a:sy n="99" d="100"/>
        </p:scale>
        <p:origin x="-1984" y="-14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DB4E27-E654-4D4A-902D-984672C5BFD5}" type="datetimeFigureOut">
              <a:rPr lang="en-US" smtClean="0"/>
              <a:t>17/6/15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9BA576-CA48-4C7F-AB83-FF0F08E50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31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8919 </a:t>
            </a:r>
            <a:r>
              <a:rPr lang="hr-HR" baseline="0" dirty="0" smtClean="0"/>
              <a:t> slika…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BA576-CA48-4C7F-AB83-FF0F08E5060C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8919 </a:t>
            </a:r>
            <a:r>
              <a:rPr lang="hr-HR" baseline="0" dirty="0" smtClean="0"/>
              <a:t> slika…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BA576-CA48-4C7F-AB83-FF0F08E5060C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8919 </a:t>
            </a:r>
            <a:r>
              <a:rPr lang="hr-HR" baseline="0" dirty="0" smtClean="0"/>
              <a:t> slika…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BA576-CA48-4C7F-AB83-FF0F08E5060C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8919 </a:t>
            </a:r>
            <a:r>
              <a:rPr lang="hr-HR" baseline="0" dirty="0" smtClean="0"/>
              <a:t> slika…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BA576-CA48-4C7F-AB83-FF0F08E5060C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8919 </a:t>
            </a:r>
            <a:r>
              <a:rPr lang="hr-HR" baseline="0" dirty="0" smtClean="0"/>
              <a:t> slika…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BA576-CA48-4C7F-AB83-FF0F08E5060C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8919 </a:t>
            </a:r>
            <a:r>
              <a:rPr lang="hr-HR" baseline="0" dirty="0" smtClean="0"/>
              <a:t> slika…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BA576-CA48-4C7F-AB83-FF0F08E5060C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8919 </a:t>
            </a:r>
            <a:r>
              <a:rPr lang="hr-HR" baseline="0" dirty="0" smtClean="0"/>
              <a:t> slika…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BA576-CA48-4C7F-AB83-FF0F08E5060C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8919 </a:t>
            </a:r>
            <a:r>
              <a:rPr lang="hr-HR" baseline="0" dirty="0" smtClean="0"/>
              <a:t> slika…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BA576-CA48-4C7F-AB83-FF0F08E5060C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8919 </a:t>
            </a:r>
            <a:r>
              <a:rPr lang="hr-HR" baseline="0" dirty="0" smtClean="0"/>
              <a:t> slika…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BA576-CA48-4C7F-AB83-FF0F08E5060C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16BE-805D-47EB-BA15-EECE5EBE6CB7}" type="datetimeFigureOut">
              <a:rPr lang="en-US" smtClean="0"/>
              <a:t>17/6/15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FF568-D42A-4726-A2F5-3E472D94F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16BE-805D-47EB-BA15-EECE5EBE6CB7}" type="datetimeFigureOut">
              <a:rPr lang="en-US" smtClean="0"/>
              <a:t>17/6/15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FF568-D42A-4726-A2F5-3E472D94F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16BE-805D-47EB-BA15-EECE5EBE6CB7}" type="datetimeFigureOut">
              <a:rPr lang="en-US" smtClean="0"/>
              <a:t>17/6/15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FF568-D42A-4726-A2F5-3E472D94F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16BE-805D-47EB-BA15-EECE5EBE6CB7}" type="datetimeFigureOut">
              <a:rPr lang="en-US" smtClean="0"/>
              <a:t>17/6/15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FF568-D42A-4726-A2F5-3E472D94F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16BE-805D-47EB-BA15-EECE5EBE6CB7}" type="datetimeFigureOut">
              <a:rPr lang="en-US" smtClean="0"/>
              <a:t>17/6/15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FF568-D42A-4726-A2F5-3E472D94F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16BE-805D-47EB-BA15-EECE5EBE6CB7}" type="datetimeFigureOut">
              <a:rPr lang="en-US" smtClean="0"/>
              <a:t>17/6/15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FF568-D42A-4726-A2F5-3E472D94F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16BE-805D-47EB-BA15-EECE5EBE6CB7}" type="datetimeFigureOut">
              <a:rPr lang="en-US" smtClean="0"/>
              <a:t>17/6/15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FF568-D42A-4726-A2F5-3E472D94F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16BE-805D-47EB-BA15-EECE5EBE6CB7}" type="datetimeFigureOut">
              <a:rPr lang="en-US" smtClean="0"/>
              <a:t>17/6/15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FF568-D42A-4726-A2F5-3E472D94F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115616" y="339502"/>
            <a:ext cx="727280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6600"/>
                </a:solidFill>
                <a:latin typeface="Futura"/>
                <a:cs typeface="Futura"/>
              </a:rPr>
              <a:t>title</a:t>
            </a:r>
            <a:endParaRPr lang="en-US" sz="3200" b="1" dirty="0">
              <a:solidFill>
                <a:srgbClr val="FF6600"/>
              </a:solidFill>
              <a:latin typeface="Futura"/>
              <a:cs typeface="Futura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683568" y="1347614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text</a:t>
            </a: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16BE-805D-47EB-BA15-EECE5EBE6CB7}" type="datetimeFigureOut">
              <a:rPr lang="en-US" smtClean="0"/>
              <a:t>17/6/15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FF568-D42A-4726-A2F5-3E472D94F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E16BE-805D-47EB-BA15-EECE5EBE6CB7}" type="datetimeFigureOut">
              <a:rPr lang="en-US" smtClean="0"/>
              <a:t>17/6/15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FF568-D42A-4726-A2F5-3E472D94F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17/6/15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xmlns:p14="http://schemas.microsoft.com/office/powerpoint/2010/main" spd="med" advClick="0" advTm="10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png"/><Relationship Id="rId6" Type="http://schemas.openxmlformats.org/officeDocument/2006/relationships/image" Target="../media/image5.jp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e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g"/><Relationship Id="rId5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30.png"/><Relationship Id="rId1" Type="http://schemas.microsoft.com/office/2007/relationships/media" Target="file://localhost/Users/jcalogov/Documents/work/meetings/2015/Space-expo-Zagreb/video/CME-stereo.m4v" TargetMode="External"/><Relationship Id="rId2" Type="http://schemas.openxmlformats.org/officeDocument/2006/relationships/video" Target="file://localhost/Users/jcalogov/Documents/work/meetings/2015/Space-expo-Zagreb/video/CME-stereo.m4v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31.jpg"/><Relationship Id="rId6" Type="http://schemas.openxmlformats.org/officeDocument/2006/relationships/image" Target="../media/image32.jpg"/><Relationship Id="rId7" Type="http://schemas.openxmlformats.org/officeDocument/2006/relationships/image" Target="../media/image33.png"/><Relationship Id="rId1" Type="http://schemas.microsoft.com/office/2007/relationships/media" Target="file://localhost/Users/jcalogov/Documents/work/meetings/2015/Space-expo-Zagreb/video/clouds1.mov" TargetMode="External"/><Relationship Id="rId2" Type="http://schemas.openxmlformats.org/officeDocument/2006/relationships/video" Target="file://localhost/Users/jcalogov/Documents/work/meetings/2015/Space-expo-Zagreb/video/clouds1.mov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4.png"/><Relationship Id="rId1" Type="http://schemas.microsoft.com/office/2007/relationships/media" Target="file://localhost/Users/jcalogov/Documents/work/meetings/2015/Space-expo-Zagreb/video/sunset.mov" TargetMode="External"/><Relationship Id="rId2" Type="http://schemas.openxmlformats.org/officeDocument/2006/relationships/video" Target="file://localhost/Users/jcalogov/Documents/work/meetings/2015/Space-expo-Zagreb/video/sunset.m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file://localhost/Users/jcalogov/Documents/work/meetings/2015/Space-expo-Zagreb/video/telescope-small.mov" TargetMode="External"/><Relationship Id="rId2" Type="http://schemas.openxmlformats.org/officeDocument/2006/relationships/video" Target="file://localhost/Users/jcalogov/Documents/work/meetings/2015/Space-expo-Zagreb/video/telescope-small.mov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22.png"/><Relationship Id="rId1" Type="http://schemas.microsoft.com/office/2007/relationships/media" Target="file://localhost/Users/jcalogov/Documents/work/meetings/2015/Space-expo-Zagreb/video/HA_20120702_M5_part.avi" TargetMode="External"/><Relationship Id="rId2" Type="http://schemas.openxmlformats.org/officeDocument/2006/relationships/video" Target="file://localhost/Users/jcalogov/Documents/work/meetings/2015/Space-expo-Zagreb/video/HA_20120702_M5_part.avi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23.png"/><Relationship Id="rId1" Type="http://schemas.microsoft.com/office/2007/relationships/media" Target="file://localhost/Users/jcalogov/Documents/work/meetings/2015/Space-expo-Zagreb/video/HA_20120606_venus_tr.avi" TargetMode="External"/><Relationship Id="rId2" Type="http://schemas.openxmlformats.org/officeDocument/2006/relationships/video" Target="file://localhost/Users/jcalogov/Documents/work/meetings/2015/Space-expo-Zagreb/video/HA_20120606_venus_tr.avi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23478"/>
            <a:ext cx="9144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 smtClean="0">
                <a:solidFill>
                  <a:srgbClr val="FFB701"/>
                </a:solidFill>
                <a:latin typeface="Helvetica"/>
                <a:cs typeface="Helvetica"/>
              </a:rPr>
              <a:t>Hvar Observatory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79712" y="1779662"/>
            <a:ext cx="54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"/>
                <a:cs typeface="Helvetica"/>
              </a:rPr>
              <a:t>Faculty of Geodesy</a:t>
            </a:r>
          </a:p>
          <a:p>
            <a:pPr algn="ctr"/>
            <a:r>
              <a:rPr lang="en-US" sz="2400" dirty="0" smtClean="0">
                <a:latin typeface="Helvetica"/>
                <a:cs typeface="Helvetica"/>
              </a:rPr>
              <a:t>Ka</a:t>
            </a:r>
            <a:r>
              <a:rPr lang="ta-IN" sz="2400" dirty="0" smtClean="0">
                <a:latin typeface="Helvetica"/>
                <a:cs typeface="Helvetica"/>
              </a:rPr>
              <a:t>č</a:t>
            </a:r>
            <a:r>
              <a:rPr lang="en-US" sz="2400" dirty="0" smtClean="0">
                <a:latin typeface="Helvetica"/>
                <a:cs typeface="Helvetica"/>
              </a:rPr>
              <a:t>i</a:t>
            </a:r>
            <a:r>
              <a:rPr lang="ta-IN" sz="2400" dirty="0" smtClean="0">
                <a:latin typeface="Helvetica"/>
                <a:cs typeface="Helvetica"/>
              </a:rPr>
              <a:t>će</a:t>
            </a:r>
            <a:r>
              <a:rPr lang="en-US" sz="2400" dirty="0" err="1" smtClean="0">
                <a:latin typeface="Helvetica"/>
                <a:cs typeface="Helvetica"/>
              </a:rPr>
              <a:t>va</a:t>
            </a:r>
            <a:r>
              <a:rPr lang="en-US" sz="2400" dirty="0" smtClean="0">
                <a:latin typeface="Helvetica"/>
                <a:cs typeface="Helvetica"/>
              </a:rPr>
              <a:t> 26, 10 000 Zagreb</a:t>
            </a:r>
            <a:endParaRPr lang="en-US" sz="2400" dirty="0">
              <a:latin typeface="Helvetica"/>
              <a:cs typeface="Helvetica"/>
            </a:endParaRPr>
          </a:p>
        </p:txBody>
      </p:sp>
      <p:pic>
        <p:nvPicPr>
          <p:cNvPr id="6" name="Picture 5" descr="eu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420" y="4168266"/>
            <a:ext cx="1157325" cy="771550"/>
          </a:xfrm>
          <a:prstGeom prst="rect">
            <a:avLst/>
          </a:prstGeom>
        </p:spPr>
      </p:pic>
      <p:pic>
        <p:nvPicPr>
          <p:cNvPr id="7" name="Picture 6" descr="fp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570" y="4168266"/>
            <a:ext cx="1028734" cy="771550"/>
          </a:xfrm>
          <a:prstGeom prst="rect">
            <a:avLst/>
          </a:prstGeom>
        </p:spPr>
      </p:pic>
      <p:pic>
        <p:nvPicPr>
          <p:cNvPr id="8" name="Picture 7" descr="HRZZ-e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064034"/>
            <a:ext cx="2232248" cy="875868"/>
          </a:xfrm>
          <a:prstGeom prst="rect">
            <a:avLst/>
          </a:prstGeom>
        </p:spPr>
      </p:pic>
      <p:pic>
        <p:nvPicPr>
          <p:cNvPr id="10" name="Picture 9" descr="SOLSTEL-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674" y="2931790"/>
            <a:ext cx="1944216" cy="1183495"/>
          </a:xfrm>
          <a:prstGeom prst="rect">
            <a:avLst/>
          </a:prstGeom>
        </p:spPr>
      </p:pic>
      <p:pic>
        <p:nvPicPr>
          <p:cNvPr id="11" name="Picture 10" descr="SOLARNET-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100" y="4168266"/>
            <a:ext cx="2636292" cy="779748"/>
          </a:xfrm>
          <a:prstGeom prst="rect">
            <a:avLst/>
          </a:prstGeom>
        </p:spPr>
      </p:pic>
      <p:pic>
        <p:nvPicPr>
          <p:cNvPr id="14" name="Picture 13" descr="GF-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593" y="1779662"/>
            <a:ext cx="1268975" cy="1080120"/>
          </a:xfrm>
          <a:prstGeom prst="rect">
            <a:avLst/>
          </a:prstGeom>
        </p:spPr>
      </p:pic>
      <p:pic>
        <p:nvPicPr>
          <p:cNvPr id="17" name="Picture 16" descr="logo_OH2-small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35646"/>
            <a:ext cx="1766130" cy="12550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xmlns:p14="http://schemas.microsoft.com/office/powerpoint/2010/main" spd="med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43808" y="2715766"/>
            <a:ext cx="3384376" cy="24277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1470"/>
            <a:ext cx="9144000" cy="504056"/>
          </a:xfrm>
        </p:spPr>
        <p:txBody>
          <a:bodyPr>
            <a:normAutofit fontScale="90000"/>
          </a:bodyPr>
          <a:lstStyle/>
          <a:p>
            <a:r>
              <a:rPr lang="ta-IN" sz="4000" b="1" dirty="0" smtClean="0">
                <a:solidFill>
                  <a:srgbClr val="FFFFFF"/>
                </a:solidFill>
                <a:latin typeface="Helvetica"/>
                <a:cs typeface="Helvetica"/>
              </a:rPr>
              <a:t>65-cm Stellar Telescope at Hvar</a:t>
            </a:r>
            <a:endParaRPr lang="en-US" sz="24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8" name="Picture 7" descr="65cm-stela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956"/>
            <a:ext cx="2843808" cy="4497544"/>
          </a:xfrm>
          <a:prstGeom prst="rect">
            <a:avLst/>
          </a:prstGeom>
        </p:spPr>
      </p:pic>
      <p:pic>
        <p:nvPicPr>
          <p:cNvPr id="9" name="Picture 8" descr="65cm_telescope_main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210" y="699542"/>
            <a:ext cx="2950789" cy="4443958"/>
          </a:xfrm>
          <a:prstGeom prst="rect">
            <a:avLst/>
          </a:prstGeom>
        </p:spPr>
      </p:pic>
      <p:pic>
        <p:nvPicPr>
          <p:cNvPr id="10" name="Picture 9" descr="lcV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200" y="2715766"/>
            <a:ext cx="3140968" cy="23557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7824" y="915566"/>
            <a:ext cx="28803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 dirty="0" smtClean="0">
                <a:latin typeface="Helvetica"/>
                <a:cs typeface="Helvetica"/>
              </a:rPr>
              <a:t>Photometric monitoring</a:t>
            </a:r>
            <a:r>
              <a:rPr lang="en-US" sz="2200" dirty="0">
                <a:latin typeface="Helvetica"/>
                <a:cs typeface="Helvetica"/>
              </a:rPr>
              <a:t> </a:t>
            </a:r>
            <a:r>
              <a:rPr lang="en-US" sz="2200" dirty="0" smtClean="0">
                <a:latin typeface="Helvetica"/>
                <a:cs typeface="Helvetica"/>
              </a:rPr>
              <a:t>program of</a:t>
            </a:r>
            <a:r>
              <a:rPr lang="en-US" sz="2200" dirty="0">
                <a:latin typeface="Helvetica"/>
                <a:cs typeface="Helvetica"/>
              </a:rPr>
              <a:t> </a:t>
            </a:r>
            <a:r>
              <a:rPr lang="en-US" sz="2200" dirty="0" smtClean="0">
                <a:latin typeface="Helvetica"/>
                <a:cs typeface="Helvetica"/>
              </a:rPr>
              <a:t>variable</a:t>
            </a:r>
            <a:r>
              <a:rPr lang="en-US" sz="2200" dirty="0">
                <a:latin typeface="Helvetica"/>
                <a:cs typeface="Helvetica"/>
              </a:rPr>
              <a:t> </a:t>
            </a:r>
            <a:r>
              <a:rPr lang="en-US" sz="2200" dirty="0" smtClean="0">
                <a:latin typeface="Helvetica"/>
                <a:cs typeface="Helvetica"/>
              </a:rPr>
              <a:t>stars</a:t>
            </a:r>
            <a:endParaRPr lang="en-US" sz="2200" dirty="0"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6655078" y="2659089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Verdana"/>
                <a:cs typeface="Verdana"/>
              </a:rPr>
              <a:t>Hvar Observatory - http://</a:t>
            </a:r>
            <a:r>
              <a:rPr lang="en-US" sz="1600" dirty="0" err="1" smtClean="0">
                <a:latin typeface="Verdana"/>
                <a:cs typeface="Verdana"/>
              </a:rPr>
              <a:t>oh.geof.unizg.hr</a:t>
            </a:r>
            <a:endParaRPr lang="en-US" sz="16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73121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xmlns:p14="http://schemas.microsoft.com/office/powerpoint/2010/main" spd="med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CT_0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931790"/>
            <a:ext cx="3072341" cy="2211710"/>
          </a:xfrm>
          <a:prstGeom prst="rect">
            <a:avLst/>
          </a:prstGeom>
        </p:spPr>
      </p:pic>
      <p:pic>
        <p:nvPicPr>
          <p:cNvPr id="7" name="Picture 6" descr="ACT_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987574"/>
            <a:ext cx="3195284" cy="2016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486"/>
            <a:ext cx="9144000" cy="504056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FFFFFF"/>
                </a:solidFill>
                <a:latin typeface="Helvetica"/>
                <a:cs typeface="Helvetica"/>
              </a:rPr>
              <a:t>1-m </a:t>
            </a:r>
            <a:r>
              <a:rPr lang="en-US" sz="4000" b="1" dirty="0">
                <a:solidFill>
                  <a:srgbClr val="FFFFFF"/>
                </a:solidFill>
                <a:latin typeface="Helvetica"/>
                <a:cs typeface="Helvetica"/>
              </a:rPr>
              <a:t>Austro-Croatian Telescope (ACT)</a:t>
            </a:r>
            <a:endParaRPr lang="en-US" sz="24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6" name="Picture 5" descr="ACT_main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987574"/>
            <a:ext cx="6129685" cy="41764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2168596" y="2694042"/>
            <a:ext cx="46085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Verdana"/>
                <a:cs typeface="Verdana"/>
              </a:rPr>
              <a:t>Hvar Observatory - http://</a:t>
            </a:r>
            <a:r>
              <a:rPr lang="en-US" sz="1400" dirty="0" err="1" smtClean="0">
                <a:solidFill>
                  <a:schemeClr val="bg1"/>
                </a:solidFill>
                <a:latin typeface="Verdana"/>
                <a:cs typeface="Verdana"/>
              </a:rPr>
              <a:t>oh.geof.unizg.hr</a:t>
            </a:r>
            <a:endParaRPr lang="en-US" sz="1400" dirty="0">
              <a:solidFill>
                <a:schemeClr val="bg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281945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xmlns:p14="http://schemas.microsoft.com/office/powerpoint/2010/main" spd="med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2606"/>
            <a:ext cx="7848872" cy="936104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Helvetica"/>
                <a:cs typeface="Helvetica"/>
              </a:rPr>
              <a:t>Solar activity and its influence on the </a:t>
            </a:r>
            <a:r>
              <a:rPr lang="en-US" sz="2800" b="1" dirty="0" err="1">
                <a:solidFill>
                  <a:srgbClr val="FFFFFF"/>
                </a:solidFill>
                <a:latin typeface="Helvetica"/>
                <a:cs typeface="Helvetica"/>
              </a:rPr>
              <a:t>heliosphere</a:t>
            </a:r>
            <a:r>
              <a:rPr lang="en-US" sz="2800" b="1" dirty="0">
                <a:solidFill>
                  <a:srgbClr val="FFFFFF"/>
                </a:solidFill>
                <a:latin typeface="Helvetica"/>
                <a:cs typeface="Helvetica"/>
              </a:rPr>
              <a:t> and </a:t>
            </a:r>
            <a:r>
              <a:rPr lang="en-US" sz="28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geospace</a:t>
            </a:r>
            <a:r>
              <a:rPr lang="en-US" sz="2800" b="1" dirty="0" smtClean="0">
                <a:solidFill>
                  <a:srgbClr val="FFFFFF"/>
                </a:solidFill>
                <a:latin typeface="Helvetica"/>
                <a:cs typeface="Helvetica"/>
              </a:rPr>
              <a:t> (solar storms)</a:t>
            </a:r>
            <a:endParaRPr lang="en-US" sz="28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 rot="16200000">
            <a:off x="6655078" y="2659089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Verdana"/>
                <a:cs typeface="Verdana"/>
              </a:rPr>
              <a:t>Hvar Observatory - http://</a:t>
            </a:r>
            <a:r>
              <a:rPr lang="en-US" sz="1600" dirty="0" err="1" smtClean="0">
                <a:latin typeface="Verdana"/>
                <a:cs typeface="Verdana"/>
              </a:rPr>
              <a:t>oh.geof.unizg.hr</a:t>
            </a:r>
            <a:endParaRPr lang="en-US" sz="1600" dirty="0">
              <a:latin typeface="Verdana"/>
              <a:cs typeface="Verdana"/>
            </a:endParaRPr>
          </a:p>
        </p:txBody>
      </p:sp>
      <p:pic>
        <p:nvPicPr>
          <p:cNvPr id="5" name="CME-stereo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1095587"/>
            <a:ext cx="7196291" cy="4047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424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0">
        <p:fade/>
      </p:transition>
    </mc:Choice>
    <mc:Fallback>
      <p:transition xmlns:p14="http://schemas.microsoft.com/office/powerpoint/2010/main" spd="med" advClick="0" advTm="30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51470"/>
            <a:ext cx="5616624" cy="936104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FFFFFF"/>
                </a:solidFill>
                <a:latin typeface="Helvetica"/>
                <a:cs typeface="Helvetica"/>
              </a:rPr>
              <a:t>Influence of solar variability on Earth's climate</a:t>
            </a:r>
          </a:p>
        </p:txBody>
      </p:sp>
      <p:pic>
        <p:nvPicPr>
          <p:cNvPr id="5" name="Picture 4" descr="lightnin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219822"/>
            <a:ext cx="3203847" cy="2122548"/>
          </a:xfrm>
          <a:prstGeom prst="rect">
            <a:avLst/>
          </a:prstGeom>
        </p:spPr>
      </p:pic>
      <p:pic>
        <p:nvPicPr>
          <p:cNvPr id="6" name="Picture 5" descr="lightning-station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203598"/>
            <a:ext cx="3203848" cy="20469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96136" y="483518"/>
            <a:ext cx="3335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Helvetica"/>
                <a:cs typeface="Helvetica"/>
              </a:rPr>
              <a:t>Lightning radar station </a:t>
            </a:r>
            <a:r>
              <a:rPr lang="en-US" sz="2000" dirty="0" smtClean="0">
                <a:latin typeface="Helvetica"/>
                <a:cs typeface="Helvetica"/>
              </a:rPr>
              <a:t>Hvar</a:t>
            </a:r>
          </a:p>
          <a:p>
            <a:pPr algn="ctr"/>
            <a:r>
              <a:rPr lang="en-US" sz="2000" dirty="0">
                <a:latin typeface="Helvetica"/>
                <a:cs typeface="Helvetica"/>
              </a:rPr>
              <a:t>http://</a:t>
            </a:r>
            <a:r>
              <a:rPr lang="en-US" sz="2000" dirty="0" err="1">
                <a:latin typeface="Helvetica"/>
                <a:cs typeface="Helvetica"/>
              </a:rPr>
              <a:t>www.blitzortung.org</a:t>
            </a: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8" name="clouds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" y="1203598"/>
            <a:ext cx="5985402" cy="39609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4811531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Verdana"/>
                <a:cs typeface="Verdana"/>
              </a:rPr>
              <a:t>Hvar Observatory - http://</a:t>
            </a:r>
            <a:r>
              <a:rPr lang="en-US" sz="1600" dirty="0" err="1" smtClean="0">
                <a:latin typeface="Verdana"/>
                <a:cs typeface="Verdana"/>
              </a:rPr>
              <a:t>oh.geof.unizg.hr</a:t>
            </a:r>
            <a:endParaRPr lang="en-US" sz="16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75446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3000">
        <p:fade/>
      </p:transition>
    </mc:Choice>
    <mc:Fallback>
      <p:transition xmlns:p14="http://schemas.microsoft.com/office/powerpoint/2010/main" spd="med" advClick="0" advTm="23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unse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85" y="-380578"/>
            <a:ext cx="9140215" cy="60486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1560" y="3867894"/>
            <a:ext cx="8115548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600" dirty="0" smtClean="0">
                <a:latin typeface="Helvetica"/>
                <a:cs typeface="Helvetica"/>
              </a:rPr>
              <a:t>For more information about Hvar Observatory visit us:</a:t>
            </a:r>
          </a:p>
          <a:p>
            <a:pPr algn="ctr"/>
            <a:r>
              <a:rPr lang="en-US" sz="3600" dirty="0" smtClean="0">
                <a:solidFill>
                  <a:srgbClr val="FFFF00"/>
                </a:solidFill>
                <a:latin typeface="Helvetica"/>
                <a:cs typeface="Helvetica"/>
              </a:rPr>
              <a:t>http://</a:t>
            </a:r>
            <a:r>
              <a:rPr lang="en-US" sz="3600" dirty="0" err="1" smtClean="0">
                <a:solidFill>
                  <a:srgbClr val="FFFF00"/>
                </a:solidFill>
                <a:latin typeface="Helvetica"/>
                <a:cs typeface="Helvetica"/>
              </a:rPr>
              <a:t>oh.geof.unizg.hr</a:t>
            </a:r>
            <a:endParaRPr lang="en-US" sz="3600" dirty="0">
              <a:solidFill>
                <a:srgbClr val="FFFF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734510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xmlns:p14="http://schemas.microsoft.com/office/powerpoint/2010/main" spd="med" advClick="0" advTm="10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elescope-small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0"/>
            <a:ext cx="7788265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133971"/>
            <a:ext cx="8229600" cy="565571"/>
          </a:xfrm>
        </p:spPr>
        <p:txBody>
          <a:bodyPr>
            <a:noAutofit/>
          </a:bodyPr>
          <a:lstStyle/>
          <a:p>
            <a:r>
              <a:rPr lang="ta-IN" sz="4000" b="1" dirty="0">
                <a:latin typeface="Helvetica"/>
                <a:cs typeface="Helvetica"/>
              </a:rPr>
              <a:t>Double Solar Telescope at Hvar</a:t>
            </a:r>
            <a:endParaRPr lang="en-US" sz="4000" b="1" dirty="0">
              <a:latin typeface="Helvetica"/>
              <a:cs typeface="Helvetica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6655078" y="2659089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Verdana"/>
                <a:cs typeface="Verdana"/>
              </a:rPr>
              <a:t>Hvar Observatory - http://</a:t>
            </a:r>
            <a:r>
              <a:rPr lang="en-US" sz="1600" dirty="0" err="1" smtClean="0">
                <a:latin typeface="Verdana"/>
                <a:cs typeface="Verdana"/>
              </a:rPr>
              <a:t>oh.geof.unizg.hr</a:t>
            </a:r>
            <a:endParaRPr lang="en-US" sz="16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78862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000">
        <p:fade/>
      </p:transition>
    </mc:Choice>
    <mc:Fallback>
      <p:transition xmlns:p14="http://schemas.microsoft.com/office/powerpoint/2010/main" spd="med" advClick="0" advTm="25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ST_20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837"/>
            <a:ext cx="3419871" cy="5142663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23478"/>
            <a:ext cx="9144000" cy="565571"/>
          </a:xfrm>
        </p:spPr>
        <p:txBody>
          <a:bodyPr>
            <a:noAutofit/>
          </a:bodyPr>
          <a:lstStyle/>
          <a:p>
            <a:r>
              <a:rPr lang="ta-IN" sz="4000" b="1" dirty="0">
                <a:latin typeface="Helvetica"/>
                <a:cs typeface="Helvetica"/>
              </a:rPr>
              <a:t>Double Solar Telescope at Hvar</a:t>
            </a:r>
            <a:endParaRPr lang="en-US" sz="4000" b="1" dirty="0"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96" y="843558"/>
            <a:ext cx="5616624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ta-IN" sz="2200" dirty="0">
                <a:latin typeface="Helvetica"/>
                <a:cs typeface="Helvetica"/>
              </a:rPr>
              <a:t>C</a:t>
            </a:r>
            <a:r>
              <a:rPr lang="en-US" sz="2200" dirty="0" err="1" smtClean="0">
                <a:latin typeface="Helvetica"/>
                <a:cs typeface="Helvetica"/>
              </a:rPr>
              <a:t>onsists</a:t>
            </a:r>
            <a:r>
              <a:rPr lang="en-US" sz="2200" dirty="0" smtClean="0">
                <a:latin typeface="Helvetica"/>
                <a:cs typeface="Helvetica"/>
              </a:rPr>
              <a:t> </a:t>
            </a:r>
            <a:r>
              <a:rPr lang="en-US" sz="2200" dirty="0">
                <a:latin typeface="Helvetica"/>
                <a:cs typeface="Helvetica"/>
              </a:rPr>
              <a:t>of two Carl Zeiss refractors (</a:t>
            </a:r>
            <a:r>
              <a:rPr lang="en-US" sz="2200" dirty="0" err="1" smtClean="0">
                <a:latin typeface="Helvetica"/>
                <a:cs typeface="Helvetica"/>
              </a:rPr>
              <a:t>photospher</a:t>
            </a:r>
            <a:r>
              <a:rPr lang="ta-IN" sz="2200" dirty="0" smtClean="0">
                <a:latin typeface="Helvetica"/>
                <a:cs typeface="Helvetica"/>
              </a:rPr>
              <a:t>ic telescope</a:t>
            </a:r>
            <a:r>
              <a:rPr lang="en-US" sz="2200" dirty="0" smtClean="0">
                <a:latin typeface="Helvetica"/>
                <a:cs typeface="Helvetica"/>
              </a:rPr>
              <a:t> </a:t>
            </a:r>
            <a:r>
              <a:rPr lang="en-US" sz="2200" dirty="0">
                <a:latin typeface="Helvetica"/>
                <a:cs typeface="Helvetica"/>
              </a:rPr>
              <a:t>d=217mm, </a:t>
            </a:r>
            <a:r>
              <a:rPr lang="en-US" sz="2200" dirty="0" err="1" smtClean="0">
                <a:latin typeface="Helvetica"/>
                <a:cs typeface="Helvetica"/>
              </a:rPr>
              <a:t>chromospher</a:t>
            </a:r>
            <a:r>
              <a:rPr lang="ta-IN" sz="2200" dirty="0" smtClean="0">
                <a:latin typeface="Helvetica"/>
                <a:cs typeface="Helvetica"/>
              </a:rPr>
              <a:t>ic telescope</a:t>
            </a:r>
            <a:r>
              <a:rPr lang="en-US" sz="2200" dirty="0" smtClean="0">
                <a:latin typeface="Helvetica"/>
                <a:cs typeface="Helvetica"/>
              </a:rPr>
              <a:t> </a:t>
            </a:r>
            <a:r>
              <a:rPr lang="en-US" sz="2200" dirty="0">
                <a:latin typeface="Helvetica"/>
                <a:cs typeface="Helvetica"/>
              </a:rPr>
              <a:t>d=130mm) mounted as one unit on a German parallax </a:t>
            </a:r>
            <a:r>
              <a:rPr lang="en-US" sz="2200" dirty="0" err="1" smtClean="0">
                <a:latin typeface="Helvetica"/>
                <a:cs typeface="Helvetica"/>
              </a:rPr>
              <a:t>mountin</a:t>
            </a:r>
            <a:r>
              <a:rPr lang="ta-IN" sz="2200" dirty="0" smtClean="0">
                <a:latin typeface="Helvetica"/>
                <a:cs typeface="Helvetica"/>
              </a:rPr>
              <a:t>g</a:t>
            </a:r>
          </a:p>
          <a:p>
            <a:pPr marL="342900" indent="-342900">
              <a:buFont typeface="Arial"/>
              <a:buChar char="•"/>
            </a:pPr>
            <a:r>
              <a:rPr lang="en-US" sz="2200" dirty="0" smtClean="0">
                <a:latin typeface="Helvetica"/>
                <a:cs typeface="Helvetica"/>
              </a:rPr>
              <a:t>Aim to </a:t>
            </a:r>
            <a:r>
              <a:rPr lang="en-US" sz="2200" dirty="0">
                <a:latin typeface="Helvetica"/>
                <a:cs typeface="Helvetica"/>
              </a:rPr>
              <a:t>produce high resolution images of active regions on the </a:t>
            </a:r>
            <a:r>
              <a:rPr lang="en-US" sz="2200" dirty="0" smtClean="0">
                <a:latin typeface="Helvetica"/>
                <a:cs typeface="Helvetica"/>
              </a:rPr>
              <a:t>Sun </a:t>
            </a:r>
            <a:endParaRPr lang="ta-IN" sz="2200" dirty="0" smtClean="0">
              <a:latin typeface="Helvetica"/>
              <a:cs typeface="Helvetica"/>
            </a:endParaRPr>
          </a:p>
          <a:p>
            <a:pPr marL="342900" indent="-342900">
              <a:buFont typeface="Arial"/>
              <a:buChar char="•"/>
            </a:pPr>
            <a:r>
              <a:rPr lang="en-US" sz="2200" dirty="0" err="1" smtClean="0">
                <a:latin typeface="Helvetica"/>
                <a:cs typeface="Helvetica"/>
              </a:rPr>
              <a:t>Pullnix</a:t>
            </a:r>
            <a:r>
              <a:rPr lang="en-US" sz="2200" dirty="0" smtClean="0">
                <a:latin typeface="Helvetica"/>
                <a:cs typeface="Helvetica"/>
              </a:rPr>
              <a:t> </a:t>
            </a:r>
            <a:r>
              <a:rPr lang="en-US" sz="2200" dirty="0">
                <a:latin typeface="Helvetica"/>
                <a:cs typeface="Helvetica"/>
              </a:rPr>
              <a:t>TM-4200GE 12-bit CCD cameras allow time series with a cadence up to 30 images per </a:t>
            </a:r>
            <a:r>
              <a:rPr lang="en-US" sz="2200" dirty="0" smtClean="0">
                <a:latin typeface="Helvetica"/>
                <a:cs typeface="Helvetica"/>
              </a:rPr>
              <a:t>minute</a:t>
            </a:r>
            <a:r>
              <a:rPr lang="ta-IN" sz="2200" dirty="0" smtClean="0">
                <a:latin typeface="Helvetica"/>
                <a:cs typeface="Helvetica"/>
              </a:rPr>
              <a:t> (va</a:t>
            </a:r>
            <a:r>
              <a:rPr lang="en-US" sz="2200" dirty="0" err="1" smtClean="0">
                <a:latin typeface="Helvetica"/>
                <a:cs typeface="Helvetica"/>
              </a:rPr>
              <a:t>luable</a:t>
            </a:r>
            <a:r>
              <a:rPr lang="en-US" sz="2200" dirty="0" smtClean="0">
                <a:latin typeface="Helvetica"/>
                <a:cs typeface="Helvetica"/>
              </a:rPr>
              <a:t> </a:t>
            </a:r>
            <a:r>
              <a:rPr lang="en-US" sz="2200" dirty="0">
                <a:latin typeface="Helvetica"/>
                <a:cs typeface="Helvetica"/>
              </a:rPr>
              <a:t>tool to study rapid changes of </a:t>
            </a:r>
            <a:r>
              <a:rPr lang="en-US" sz="2200" dirty="0" err="1">
                <a:latin typeface="Helvetica"/>
                <a:cs typeface="Helvetica"/>
              </a:rPr>
              <a:t>chromospheric</a:t>
            </a:r>
            <a:r>
              <a:rPr lang="en-US" sz="2200" dirty="0">
                <a:latin typeface="Helvetica"/>
                <a:cs typeface="Helvetica"/>
              </a:rPr>
              <a:t> and </a:t>
            </a:r>
            <a:r>
              <a:rPr lang="en-US" sz="2200" dirty="0" err="1">
                <a:latin typeface="Helvetica"/>
                <a:cs typeface="Helvetica"/>
              </a:rPr>
              <a:t>photospheric</a:t>
            </a:r>
            <a:r>
              <a:rPr lang="en-US" sz="2200" dirty="0">
                <a:latin typeface="Helvetica"/>
                <a:cs typeface="Helvetica"/>
              </a:rPr>
              <a:t> features</a:t>
            </a:r>
            <a:r>
              <a:rPr lang="ta-IN" sz="2200" dirty="0" smtClean="0">
                <a:latin typeface="Helvetica"/>
                <a:cs typeface="Helvetica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6655078" y="2659089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Verdana"/>
                <a:cs typeface="Verdana"/>
              </a:rPr>
              <a:t>Hvar Observatory - http://</a:t>
            </a:r>
            <a:r>
              <a:rPr lang="en-US" sz="1600" dirty="0" err="1" smtClean="0">
                <a:latin typeface="Verdana"/>
                <a:cs typeface="Verdana"/>
              </a:rPr>
              <a:t>oh.geof.unizg.hr</a:t>
            </a:r>
            <a:endParaRPr lang="en-US" sz="16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69105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xmlns:p14="http://schemas.microsoft.com/office/powerpoint/2010/main" spd="med" advClick="0" advTm="7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123478"/>
            <a:ext cx="9144000" cy="565571"/>
          </a:xfrm>
        </p:spPr>
        <p:txBody>
          <a:bodyPr>
            <a:noAutofit/>
          </a:bodyPr>
          <a:lstStyle/>
          <a:p>
            <a:r>
              <a:rPr lang="ta-IN" sz="4000" b="1" dirty="0">
                <a:latin typeface="Helvetica"/>
                <a:cs typeface="Helvetica"/>
              </a:rPr>
              <a:t>Double Solar Telescope at Hvar</a:t>
            </a:r>
            <a:endParaRPr lang="en-US" sz="4000" b="1" dirty="0">
              <a:latin typeface="Helvetica"/>
              <a:cs typeface="Helvetica"/>
            </a:endParaRPr>
          </a:p>
        </p:txBody>
      </p:sp>
      <p:pic>
        <p:nvPicPr>
          <p:cNvPr id="2" name="Picture 1" descr="HST_2011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638" y="1131950"/>
            <a:ext cx="4547874" cy="3024336"/>
          </a:xfrm>
          <a:prstGeom prst="rect">
            <a:avLst/>
          </a:prstGeom>
        </p:spPr>
      </p:pic>
      <p:pic>
        <p:nvPicPr>
          <p:cNvPr id="11" name="Picture 10" descr="HST_1999_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7601" y="1131590"/>
            <a:ext cx="4548416" cy="30246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4228294"/>
            <a:ext cx="3366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a-IN" sz="2400" dirty="0" smtClean="0">
                <a:latin typeface="Helvetica"/>
                <a:cs typeface="Helvetica"/>
              </a:rPr>
              <a:t>Telescope </a:t>
            </a:r>
            <a:r>
              <a:rPr lang="ta-IN" sz="2400" dirty="0">
                <a:latin typeface="Helvetica"/>
                <a:cs typeface="Helvetica"/>
              </a:rPr>
              <a:t>c</a:t>
            </a:r>
            <a:r>
              <a:rPr lang="ta-IN" sz="2400" dirty="0" smtClean="0">
                <a:latin typeface="Helvetica"/>
                <a:cs typeface="Helvetica"/>
              </a:rPr>
              <a:t>ontrol room</a:t>
            </a:r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04058" y="4228294"/>
            <a:ext cx="34003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Helvetica"/>
                <a:cs typeface="Helvetica"/>
              </a:rPr>
              <a:t>New acquisition system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35488" y="4804946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Verdana"/>
                <a:cs typeface="Verdana"/>
              </a:rPr>
              <a:t>Hvar Observatory - http://</a:t>
            </a:r>
            <a:r>
              <a:rPr lang="en-US" sz="1600" dirty="0" err="1" smtClean="0">
                <a:latin typeface="Verdana"/>
                <a:cs typeface="Verdana"/>
              </a:rPr>
              <a:t>oh.geof.unizg.hr</a:t>
            </a:r>
            <a:endParaRPr lang="en-US" sz="16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5529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xmlns:p14="http://schemas.microsoft.com/office/powerpoint/2010/main" spd="med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ta-IN" sz="4000" b="1" dirty="0" smtClean="0">
                <a:solidFill>
                  <a:srgbClr val="FFFFFF"/>
                </a:solidFill>
                <a:latin typeface="Helvetica"/>
                <a:cs typeface="Helvetica"/>
              </a:rPr>
              <a:t>Hvar Solar Telescope</a:t>
            </a:r>
            <a:endParaRPr lang="en-US" sz="24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00192" y="915566"/>
            <a:ext cx="25922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2200" b="1" dirty="0">
                <a:solidFill>
                  <a:srgbClr val="FFFFFF"/>
                </a:solidFill>
                <a:latin typeface="Helvetica"/>
                <a:cs typeface="Helvetica"/>
              </a:rPr>
              <a:t>Photospheric </a:t>
            </a:r>
            <a:r>
              <a:rPr lang="ta-IN" sz="2200" b="1" dirty="0" smtClean="0">
                <a:solidFill>
                  <a:srgbClr val="FFFFFF"/>
                </a:solidFill>
                <a:latin typeface="Helvetica"/>
                <a:cs typeface="Helvetica"/>
              </a:rPr>
              <a:t>observations </a:t>
            </a:r>
            <a:r>
              <a:rPr lang="ta-IN" sz="2200" b="1" dirty="0">
                <a:solidFill>
                  <a:srgbClr val="FFFFFF"/>
                </a:solidFill>
                <a:latin typeface="Helvetica"/>
                <a:cs typeface="Helvetica"/>
              </a:rPr>
              <a:t>(white light</a:t>
            </a:r>
            <a:r>
              <a:rPr lang="ta-IN" sz="2200" b="1" dirty="0" smtClean="0">
                <a:solidFill>
                  <a:srgbClr val="FFFFFF"/>
                </a:solidFill>
                <a:latin typeface="Helvetica"/>
                <a:cs typeface="Helvetica"/>
              </a:rPr>
              <a:t>)</a:t>
            </a:r>
            <a:endParaRPr lang="en-US" sz="2200" b="1" dirty="0">
              <a:latin typeface="Helvetica"/>
              <a:cs typeface="Helvetica"/>
            </a:endParaRPr>
          </a:p>
        </p:txBody>
      </p:sp>
      <p:pic>
        <p:nvPicPr>
          <p:cNvPr id="4" name="Picture 3" descr="OH_WL_nm20110923_085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5566"/>
            <a:ext cx="1978352" cy="1980000"/>
          </a:xfrm>
          <a:prstGeom prst="rect">
            <a:avLst/>
          </a:prstGeom>
        </p:spPr>
      </p:pic>
      <p:pic>
        <p:nvPicPr>
          <p:cNvPr id="5" name="Picture 4" descr="OH_WL_nm20110927_1140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915566"/>
            <a:ext cx="1980000" cy="1980000"/>
          </a:xfrm>
          <a:prstGeom prst="rect">
            <a:avLst/>
          </a:prstGeom>
        </p:spPr>
      </p:pic>
      <p:pic>
        <p:nvPicPr>
          <p:cNvPr id="6" name="Picture 5" descr="OH_WL_nm20110928_08031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168" y="915566"/>
            <a:ext cx="1980000" cy="1980000"/>
          </a:xfrm>
          <a:prstGeom prst="rect">
            <a:avLst/>
          </a:prstGeom>
        </p:spPr>
      </p:pic>
      <p:pic>
        <p:nvPicPr>
          <p:cNvPr id="7" name="Picture 6" descr="OH_WL_nm20110929_064407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964338"/>
            <a:ext cx="1980000" cy="1980000"/>
          </a:xfrm>
          <a:prstGeom prst="rect">
            <a:avLst/>
          </a:prstGeom>
        </p:spPr>
      </p:pic>
      <p:pic>
        <p:nvPicPr>
          <p:cNvPr id="8" name="Picture 7" descr="OH_WL_nm20110930_10194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280" y="2947476"/>
            <a:ext cx="1980000" cy="1980000"/>
          </a:xfrm>
          <a:prstGeom prst="rect">
            <a:avLst/>
          </a:prstGeom>
        </p:spPr>
      </p:pic>
      <p:pic>
        <p:nvPicPr>
          <p:cNvPr id="9" name="Picture 8" descr="OH_WL_nm20111003_07393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000" y="2947476"/>
            <a:ext cx="1980000" cy="198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1520" y="3088580"/>
            <a:ext cx="25922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2200" b="1" dirty="0">
                <a:solidFill>
                  <a:srgbClr val="FFFFFF"/>
                </a:solidFill>
                <a:latin typeface="Helvetica"/>
                <a:cs typeface="Helvetica"/>
              </a:rPr>
              <a:t>Evolution of </a:t>
            </a:r>
            <a:r>
              <a:rPr lang="en-US" sz="2200" b="1" dirty="0">
                <a:latin typeface="Helvetica"/>
                <a:cs typeface="Helvetica"/>
              </a:rPr>
              <a:t>Sunspot group</a:t>
            </a:r>
            <a:r>
              <a:rPr lang="hr-HR" sz="2200" b="1" dirty="0">
                <a:latin typeface="Helvetica"/>
                <a:cs typeface="Helvetica"/>
              </a:rPr>
              <a:t> 11302</a:t>
            </a:r>
            <a:endParaRPr lang="en-US" sz="2200" b="1" dirty="0">
              <a:latin typeface="Helvetica"/>
              <a:cs typeface="Helvetica"/>
            </a:endParaRPr>
          </a:p>
          <a:p>
            <a:endParaRPr lang="en-US" sz="2200" dirty="0"/>
          </a:p>
        </p:txBody>
      </p:sp>
      <p:sp>
        <p:nvSpPr>
          <p:cNvPr id="21" name="TextBox 20"/>
          <p:cNvSpPr txBox="1"/>
          <p:nvPr/>
        </p:nvSpPr>
        <p:spPr>
          <a:xfrm>
            <a:off x="467544" y="915566"/>
            <a:ext cx="15055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000" dirty="0" smtClean="0">
                <a:solidFill>
                  <a:schemeClr val="bg1"/>
                </a:solidFill>
                <a:latin typeface="Verdana" pitchFamily="34" charset="0"/>
              </a:rPr>
              <a:t>23.9.2011 08:52 UT</a:t>
            </a:r>
            <a:endParaRPr lang="en-US" sz="10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67744" y="2643758"/>
            <a:ext cx="15055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000" dirty="0" smtClean="0">
                <a:solidFill>
                  <a:srgbClr val="000000"/>
                </a:solidFill>
                <a:latin typeface="Verdana" pitchFamily="34" charset="0"/>
              </a:rPr>
              <a:t>27.9.2011 11:40 UT</a:t>
            </a:r>
            <a:endParaRPr 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55976" y="2643758"/>
            <a:ext cx="15055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000" dirty="0" smtClean="0">
                <a:solidFill>
                  <a:schemeClr val="bg1"/>
                </a:solidFill>
                <a:latin typeface="Verdana" pitchFamily="34" charset="0"/>
              </a:rPr>
              <a:t>28.9.2011 08:03 UT</a:t>
            </a:r>
            <a:endParaRPr lang="en-US" sz="1000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75856" y="4659982"/>
            <a:ext cx="15055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000" dirty="0" smtClean="0">
                <a:solidFill>
                  <a:srgbClr val="000000"/>
                </a:solidFill>
                <a:latin typeface="Verdana" pitchFamily="34" charset="0"/>
              </a:rPr>
              <a:t>29.9.2011 06:44 UT</a:t>
            </a:r>
            <a:endParaRPr 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64088" y="4659982"/>
            <a:ext cx="15055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000" dirty="0" smtClean="0">
                <a:solidFill>
                  <a:srgbClr val="000000"/>
                </a:solidFill>
                <a:latin typeface="Verdana" pitchFamily="34" charset="0"/>
              </a:rPr>
              <a:t>30.9.2011 10:19 UT</a:t>
            </a:r>
            <a:endParaRPr 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80312" y="4659982"/>
            <a:ext cx="15824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000" dirty="0" smtClean="0">
                <a:solidFill>
                  <a:srgbClr val="000000"/>
                </a:solidFill>
                <a:latin typeface="Verdana" pitchFamily="34" charset="0"/>
              </a:rPr>
              <a:t>03.10.2011 07:39 UT</a:t>
            </a:r>
            <a:endParaRPr lang="en-US" sz="10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6643770" y="2164123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Verdana"/>
                <a:cs typeface="Verdana"/>
              </a:rPr>
              <a:t>Hvar Observatory - http://</a:t>
            </a:r>
            <a:r>
              <a:rPr lang="en-US" sz="1600" dirty="0" err="1" smtClean="0">
                <a:latin typeface="Verdana"/>
                <a:cs typeface="Verdana"/>
              </a:rPr>
              <a:t>oh.geof.unizg.hr</a:t>
            </a:r>
            <a:endParaRPr lang="en-US" sz="1600" dirty="0">
              <a:latin typeface="Verdana"/>
              <a:cs typeface="Verdan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xmlns:p14="http://schemas.microsoft.com/office/powerpoint/2010/main" spd="med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ta-IN" sz="4000" b="1" dirty="0" smtClean="0">
                <a:solidFill>
                  <a:srgbClr val="FFFFFF"/>
                </a:solidFill>
                <a:latin typeface="Helvetica"/>
                <a:cs typeface="Helvetica"/>
              </a:rPr>
              <a:t>Hvar Solar Telescope</a:t>
            </a:r>
            <a:endParaRPr lang="en-US" sz="24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10" name="Picture 9" descr="flare_2209201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12" y="1716741"/>
            <a:ext cx="5436096" cy="3426759"/>
          </a:xfrm>
          <a:prstGeom prst="rect">
            <a:avLst/>
          </a:prstGeom>
        </p:spPr>
      </p:pic>
      <p:pic>
        <p:nvPicPr>
          <p:cNvPr id="3" name="Picture 2" descr="HST_04072012_1155_color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110"/>
            <a:ext cx="3923928" cy="392392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339752" y="699542"/>
            <a:ext cx="47525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a-IN" sz="2200" b="1" dirty="0" smtClean="0">
                <a:solidFill>
                  <a:srgbClr val="FFFFFF"/>
                </a:solidFill>
                <a:latin typeface="Helvetica"/>
                <a:cs typeface="Helvetica"/>
              </a:rPr>
              <a:t>Chromospheric observations (H</a:t>
            </a:r>
            <a:r>
              <a:rPr lang="ta-IN" sz="2200" b="1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a</a:t>
            </a:r>
            <a:r>
              <a:rPr lang="ta-IN" sz="2200" b="1" dirty="0" smtClean="0">
                <a:solidFill>
                  <a:srgbClr val="FFFFFF"/>
                </a:solidFill>
                <a:latin typeface="Helvetica"/>
                <a:cs typeface="Helvetica"/>
              </a:rPr>
              <a:t>)</a:t>
            </a:r>
            <a:endParaRPr lang="en-US" sz="2200" b="1" dirty="0"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1520" y="4299942"/>
            <a:ext cx="34563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a-IN" sz="2200" b="1" dirty="0">
                <a:solidFill>
                  <a:srgbClr val="000000"/>
                </a:solidFill>
                <a:latin typeface="Helvetica"/>
                <a:cs typeface="Helvetica"/>
              </a:rPr>
              <a:t>04.07.2012, 11:55 UTC</a:t>
            </a:r>
          </a:p>
          <a:p>
            <a:pPr algn="ctr"/>
            <a:r>
              <a:rPr lang="en-US" sz="2200" b="1" dirty="0">
                <a:solidFill>
                  <a:srgbClr val="000000"/>
                </a:solidFill>
                <a:latin typeface="Helvetica"/>
                <a:cs typeface="Helvetica"/>
              </a:rPr>
              <a:t>S</a:t>
            </a:r>
            <a:r>
              <a:rPr lang="ta-IN" sz="2200" b="1" dirty="0">
                <a:solidFill>
                  <a:srgbClr val="000000"/>
                </a:solidFill>
                <a:latin typeface="Helvetica"/>
                <a:cs typeface="Helvetica"/>
              </a:rPr>
              <a:t>unspot group: 1515 </a:t>
            </a:r>
            <a:endParaRPr lang="en-US" sz="220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27984" y="1563638"/>
            <a:ext cx="42484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200" dirty="0" smtClean="0">
                <a:latin typeface="Helvetica"/>
                <a:cs typeface="Helvetica"/>
              </a:rPr>
              <a:t>22.09.2011</a:t>
            </a:r>
            <a:r>
              <a:rPr lang="hr-HR" sz="2200" dirty="0">
                <a:latin typeface="Helvetica"/>
                <a:cs typeface="Helvetica"/>
              </a:rPr>
              <a:t>, </a:t>
            </a:r>
            <a:r>
              <a:rPr lang="hr-HR" sz="2200" dirty="0" smtClean="0">
                <a:latin typeface="Helvetica"/>
                <a:cs typeface="Helvetica"/>
              </a:rPr>
              <a:t>Solar flare (X1.4), sunspot group 11302</a:t>
            </a:r>
            <a:endParaRPr lang="en-US" sz="2200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6670467" y="2474481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Verdana"/>
                <a:cs typeface="Verdana"/>
              </a:rPr>
              <a:t>Hvar Observatory - http://</a:t>
            </a:r>
            <a:r>
              <a:rPr lang="en-US" sz="1600" dirty="0" err="1" smtClean="0">
                <a:latin typeface="Verdana"/>
                <a:cs typeface="Verdana"/>
              </a:rPr>
              <a:t>oh.geof.unizg.hr</a:t>
            </a:r>
            <a:endParaRPr lang="en-US" sz="16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203711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xmlns:p14="http://schemas.microsoft.com/office/powerpoint/2010/main" spd="med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ta-IN" sz="4000" b="1" dirty="0" smtClean="0">
                <a:solidFill>
                  <a:srgbClr val="FFFFFF"/>
                </a:solidFill>
                <a:latin typeface="Helvetica"/>
                <a:cs typeface="Helvetica"/>
              </a:rPr>
              <a:t>Hvar Solar Telescope</a:t>
            </a:r>
            <a:endParaRPr lang="en-US" sz="24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pic>
        <p:nvPicPr>
          <p:cNvPr id="4" name="Picture 3" descr="OH_HA_nm20131027_120220-galeb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532" y="1278106"/>
            <a:ext cx="3885932" cy="3885932"/>
          </a:xfrm>
          <a:prstGeom prst="rect">
            <a:avLst/>
          </a:prstGeom>
        </p:spPr>
      </p:pic>
      <p:pic>
        <p:nvPicPr>
          <p:cNvPr id="5" name="Picture 4" descr="OH_WL_nm20131027_120158-galeb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64722"/>
            <a:ext cx="3932596" cy="38884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31640" y="1275606"/>
            <a:ext cx="17876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Helvetica"/>
                <a:cs typeface="Helvetica"/>
              </a:rPr>
              <a:t>Photosphere</a:t>
            </a:r>
            <a:endParaRPr lang="en-US" sz="22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96136" y="1275606"/>
            <a:ext cx="20507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  <a:latin typeface="Helvetica"/>
                <a:cs typeface="Helvetica"/>
              </a:rPr>
              <a:t>Chromosphere</a:t>
            </a:r>
            <a:endParaRPr lang="en-US" sz="22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87824" y="772711"/>
            <a:ext cx="31341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a-IN" sz="2200" dirty="0" smtClean="0">
                <a:latin typeface="Helvetica"/>
                <a:cs typeface="Helvetica"/>
              </a:rPr>
              <a:t>27.10.2013, 12:02 UTC</a:t>
            </a:r>
            <a:endParaRPr lang="en-US" sz="2200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6655078" y="2659089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Verdana"/>
                <a:cs typeface="Verdana"/>
              </a:rPr>
              <a:t>Hvar Observatory - http://</a:t>
            </a:r>
            <a:r>
              <a:rPr lang="en-US" sz="1600" dirty="0" err="1" smtClean="0">
                <a:latin typeface="Verdana"/>
                <a:cs typeface="Verdana"/>
              </a:rPr>
              <a:t>oh.geof.unizg.hr</a:t>
            </a:r>
            <a:endParaRPr lang="en-US" sz="16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793520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xmlns:p14="http://schemas.microsoft.com/office/powerpoint/2010/main" spd="med" advClick="0" advTm="5000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23478"/>
            <a:ext cx="3744416" cy="1080120"/>
          </a:xfrm>
        </p:spPr>
        <p:txBody>
          <a:bodyPr>
            <a:normAutofit fontScale="90000"/>
          </a:bodyPr>
          <a:lstStyle/>
          <a:p>
            <a:r>
              <a:rPr lang="ta-IN" sz="4000" b="1" dirty="0" smtClean="0">
                <a:solidFill>
                  <a:srgbClr val="FFFFFF"/>
                </a:solidFill>
                <a:latin typeface="Helvetica"/>
                <a:cs typeface="Helvetica"/>
              </a:rPr>
              <a:t>Hvar Solar Telescope</a:t>
            </a:r>
            <a:endParaRPr lang="en-US" sz="24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1995686"/>
            <a:ext cx="28803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Helvetica"/>
                <a:cs typeface="Helvetica"/>
              </a:rPr>
              <a:t>Solar flare (M5), 02.07.2012</a:t>
            </a:r>
          </a:p>
          <a:p>
            <a:pPr algn="ctr"/>
            <a:r>
              <a:rPr lang="en-US" sz="2200" dirty="0" err="1" smtClean="0">
                <a:latin typeface="Helvetica"/>
                <a:cs typeface="Helvetica"/>
              </a:rPr>
              <a:t>Chromospheric</a:t>
            </a:r>
            <a:r>
              <a:rPr lang="en-US" sz="2200" dirty="0" smtClean="0">
                <a:latin typeface="Helvetica"/>
                <a:cs typeface="Helvetica"/>
              </a:rPr>
              <a:t> observations</a:t>
            </a:r>
            <a:endParaRPr lang="en-US" sz="2200" dirty="0"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 rot="16200000">
            <a:off x="-2134979" y="2669967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Verdana"/>
                <a:cs typeface="Verdana"/>
              </a:rPr>
              <a:t>Hvar Observatory - http://</a:t>
            </a:r>
            <a:r>
              <a:rPr lang="en-US" sz="1600" dirty="0" err="1" smtClean="0">
                <a:latin typeface="Verdana"/>
                <a:cs typeface="Verdana"/>
              </a:rPr>
              <a:t>oh.geof.unizg.hr</a:t>
            </a:r>
            <a:endParaRPr lang="en-US" sz="1600" dirty="0">
              <a:latin typeface="Verdana"/>
              <a:cs typeface="Verdana"/>
            </a:endParaRPr>
          </a:p>
        </p:txBody>
      </p:sp>
      <p:pic>
        <p:nvPicPr>
          <p:cNvPr id="3" name="HA_20120702_M5_par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97449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22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4000">
        <p:fade/>
      </p:transition>
    </mc:Choice>
    <mc:Fallback>
      <p:transition xmlns:p14="http://schemas.microsoft.com/office/powerpoint/2010/main" spd="med" advClick="0" advTm="24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23478"/>
            <a:ext cx="3744416" cy="1080120"/>
          </a:xfrm>
        </p:spPr>
        <p:txBody>
          <a:bodyPr>
            <a:normAutofit fontScale="90000"/>
          </a:bodyPr>
          <a:lstStyle/>
          <a:p>
            <a:r>
              <a:rPr lang="ta-IN" sz="4000" b="1" dirty="0" smtClean="0">
                <a:solidFill>
                  <a:srgbClr val="FFFFFF"/>
                </a:solidFill>
                <a:latin typeface="Helvetica"/>
                <a:cs typeface="Helvetica"/>
              </a:rPr>
              <a:t>Hvar Solar Telescope</a:t>
            </a:r>
            <a:endParaRPr lang="en-US" sz="2400" b="1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2067694"/>
            <a:ext cx="28803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Helvetica"/>
                <a:cs typeface="Helvetica"/>
              </a:rPr>
              <a:t>Venus transit, 06.06.2012</a:t>
            </a:r>
          </a:p>
          <a:p>
            <a:pPr algn="ctr"/>
            <a:r>
              <a:rPr lang="en-US" sz="2200" dirty="0" err="1" smtClean="0">
                <a:latin typeface="Helvetica"/>
                <a:cs typeface="Helvetica"/>
              </a:rPr>
              <a:t>Chromospheric</a:t>
            </a:r>
            <a:r>
              <a:rPr lang="en-US" sz="2200" dirty="0" smtClean="0">
                <a:latin typeface="Helvetica"/>
                <a:cs typeface="Helvetica"/>
              </a:rPr>
              <a:t> observations</a:t>
            </a:r>
            <a:endParaRPr lang="en-US" sz="2200" dirty="0">
              <a:latin typeface="Helvetica"/>
              <a:cs typeface="Helvetica"/>
            </a:endParaRPr>
          </a:p>
        </p:txBody>
      </p:sp>
      <p:pic>
        <p:nvPicPr>
          <p:cNvPr id="3" name="HA_20120606_venus_tr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16068" y="0"/>
            <a:ext cx="514350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-2115326" y="2669967"/>
            <a:ext cx="4608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Verdana"/>
                <a:cs typeface="Verdana"/>
              </a:rPr>
              <a:t>Hvar Observatory - http://</a:t>
            </a:r>
            <a:r>
              <a:rPr lang="en-US" sz="1600" dirty="0" err="1" smtClean="0">
                <a:latin typeface="Verdana"/>
                <a:cs typeface="Verdana"/>
              </a:rPr>
              <a:t>oh.geof.unizg.hr</a:t>
            </a:r>
            <a:endParaRPr lang="en-US" sz="1600" dirty="0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703868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4000">
        <p:fade/>
      </p:transition>
    </mc:Choice>
    <mc:Fallback>
      <p:transition xmlns:p14="http://schemas.microsoft.com/office/powerpoint/2010/main" spd="med" advClick="0" advTm="24000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18216</TotalTime>
  <Words>410</Words>
  <Application>Microsoft Macintosh PowerPoint</Application>
  <PresentationFormat>On-screen Show (16:9)</PresentationFormat>
  <Paragraphs>74</Paragraphs>
  <Slides>14</Slides>
  <Notes>9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Black</vt:lpstr>
      <vt:lpstr>PowerPoint Presentation</vt:lpstr>
      <vt:lpstr>Double Solar Telescope at Hvar</vt:lpstr>
      <vt:lpstr>Double Solar Telescope at Hvar</vt:lpstr>
      <vt:lpstr>Double Solar Telescope at Hvar</vt:lpstr>
      <vt:lpstr>Hvar Solar Telescope</vt:lpstr>
      <vt:lpstr>Hvar Solar Telescope</vt:lpstr>
      <vt:lpstr>Hvar Solar Telescope</vt:lpstr>
      <vt:lpstr>Hvar Solar Telescope</vt:lpstr>
      <vt:lpstr>Hvar Solar Telescope</vt:lpstr>
      <vt:lpstr>65-cm Stellar Telescope at Hvar</vt:lpstr>
      <vt:lpstr>1-m Austro-Croatian Telescope (ACT)</vt:lpstr>
      <vt:lpstr>Solar activity and its influence on the heliosphere and geospace (solar storms)</vt:lpstr>
      <vt:lpstr>Influence of solar variability on Earth's climate</vt:lpstr>
      <vt:lpstr>PowerPoint Presentation</vt:lpstr>
    </vt:vector>
  </TitlesOfParts>
  <Company>Opservatorij Hvar, Geodetski Fakultet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Jaša Čalogović</dc:creator>
  <cp:lastModifiedBy>Jasa Calogovic</cp:lastModifiedBy>
  <cp:revision>131</cp:revision>
  <dcterms:created xsi:type="dcterms:W3CDTF">2012-07-04T23:26:51Z</dcterms:created>
  <dcterms:modified xsi:type="dcterms:W3CDTF">2015-06-17T16:36:20Z</dcterms:modified>
</cp:coreProperties>
</file>