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2" r:id="rId1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45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JOB\1_POSAO\!!PROMINENCE_oscilations\!catalog\LAOcatalog_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JOB\1_POSAO\!!PROMINENCE_oscilations\!catalog\LAOcatalog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848723395006685"/>
          <c:y val="5.3678021460009946E-2"/>
          <c:w val="0.75723593780530885"/>
          <c:h val="0.74164803441888816"/>
        </c:manualLayout>
      </c:layout>
      <c:scatterChart>
        <c:scatterStyle val="lineMarker"/>
        <c:ser>
          <c:idx val="0"/>
          <c:order val="0"/>
          <c:tx>
            <c:strRef>
              <c:f>catalog_corr!$H$2</c:f>
              <c:strCache>
                <c:ptCount val="1"/>
                <c:pt idx="0">
                  <c:v>PERIOD (min)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spPr>
              <a:ln w="19050">
                <a:solidFill>
                  <a:schemeClr val="tx1"/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-0.31127559055118109"/>
                  <c:y val="-0.1629522976294632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sr-Latn-CS"/>
                </a:p>
              </c:txPr>
            </c:trendlineLbl>
          </c:trendline>
          <c:xVal>
            <c:numRef>
              <c:f>catalog_corr!$H$3:$H$16</c:f>
              <c:numCache>
                <c:formatCode>0</c:formatCode>
                <c:ptCount val="14"/>
                <c:pt idx="0">
                  <c:v>64</c:v>
                </c:pt>
                <c:pt idx="1">
                  <c:v>94.2</c:v>
                </c:pt>
                <c:pt idx="2">
                  <c:v>104</c:v>
                </c:pt>
                <c:pt idx="3">
                  <c:v>13.5</c:v>
                </c:pt>
                <c:pt idx="4">
                  <c:v>80.3</c:v>
                </c:pt>
                <c:pt idx="5">
                  <c:v>22</c:v>
                </c:pt>
                <c:pt idx="6">
                  <c:v>11</c:v>
                </c:pt>
                <c:pt idx="7">
                  <c:v>16</c:v>
                </c:pt>
                <c:pt idx="8">
                  <c:v>16</c:v>
                </c:pt>
                <c:pt idx="9">
                  <c:v>42</c:v>
                </c:pt>
                <c:pt idx="10">
                  <c:v>80</c:v>
                </c:pt>
                <c:pt idx="11">
                  <c:v>160</c:v>
                </c:pt>
                <c:pt idx="12">
                  <c:v>100</c:v>
                </c:pt>
                <c:pt idx="13">
                  <c:v>150</c:v>
                </c:pt>
              </c:numCache>
            </c:numRef>
          </c:xVal>
          <c:yVal>
            <c:numRef>
              <c:f>catalog_corr!$J$3:$J$16</c:f>
              <c:numCache>
                <c:formatCode>0</c:formatCode>
                <c:ptCount val="14"/>
                <c:pt idx="0">
                  <c:v>104.5</c:v>
                </c:pt>
                <c:pt idx="1">
                  <c:v>169</c:v>
                </c:pt>
                <c:pt idx="2">
                  <c:v>121</c:v>
                </c:pt>
                <c:pt idx="3">
                  <c:v>42.65</c:v>
                </c:pt>
                <c:pt idx="5">
                  <c:v>35</c:v>
                </c:pt>
                <c:pt idx="6">
                  <c:v>25</c:v>
                </c:pt>
                <c:pt idx="7">
                  <c:v>60</c:v>
                </c:pt>
                <c:pt idx="8">
                  <c:v>35</c:v>
                </c:pt>
                <c:pt idx="9">
                  <c:v>102</c:v>
                </c:pt>
                <c:pt idx="10">
                  <c:v>210</c:v>
                </c:pt>
                <c:pt idx="11">
                  <c:v>600</c:v>
                </c:pt>
                <c:pt idx="12">
                  <c:v>450</c:v>
                </c:pt>
              </c:numCache>
            </c:numRef>
          </c:yVal>
        </c:ser>
        <c:axId val="101681792"/>
        <c:axId val="105726720"/>
      </c:scatterChart>
      <c:valAx>
        <c:axId val="101681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hr-HR" sz="1400">
                    <a:latin typeface="Arial" pitchFamily="34" charset="0"/>
                    <a:cs typeface="Arial" pitchFamily="34" charset="0"/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60315877388187678"/>
              <c:y val="0.90666669932923849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  <c:crossAx val="105726720"/>
        <c:crosses val="autoZero"/>
        <c:crossBetween val="midCat"/>
      </c:valAx>
      <c:valAx>
        <c:axId val="10572672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l-GR" sz="1200"/>
                  <a:t>τ</a:t>
                </a:r>
                <a:r>
                  <a:rPr lang="hr-HR" sz="1200"/>
                  <a:t> </a:t>
                </a:r>
                <a:r>
                  <a:rPr lang="hr-HR" sz="1200">
                    <a:latin typeface="Arial" pitchFamily="34" charset="0"/>
                    <a:cs typeface="Arial" pitchFamily="34" charset="0"/>
                  </a:rPr>
                  <a:t>(min)</a:t>
                </a:r>
              </a:p>
            </c:rich>
          </c:tx>
          <c:layout>
            <c:manualLayout>
              <c:xMode val="edge"/>
              <c:yMode val="edge"/>
              <c:x val="1.016996219076634E-2"/>
              <c:y val="0.10290215121534516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  <c:crossAx val="101681792"/>
        <c:crosses val="autoZero"/>
        <c:crossBetween val="midCat"/>
        <c:majorUnit val="20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8487233950066856"/>
          <c:y val="5.3678021460009946E-2"/>
          <c:w val="0.75723593780530885"/>
          <c:h val="0.74164803441888894"/>
        </c:manualLayout>
      </c:layout>
      <c:scatterChart>
        <c:scatterStyle val="lineMarker"/>
        <c:ser>
          <c:idx val="0"/>
          <c:order val="0"/>
          <c:tx>
            <c:v>all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spPr>
              <a:ln w="19050">
                <a:solidFill>
                  <a:schemeClr val="tx1"/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0.20524749112243351"/>
                  <c:y val="-0.36657317835270614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endParaRPr lang="sr-Latn-CS"/>
                </a:p>
              </c:txPr>
            </c:trendlineLbl>
          </c:trendline>
          <c:xVal>
            <c:numRef>
              <c:f>catalog_corr!$I$3:$I$16</c:f>
              <c:numCache>
                <c:formatCode>0</c:formatCode>
                <c:ptCount val="14"/>
                <c:pt idx="0">
                  <c:v>235</c:v>
                </c:pt>
                <c:pt idx="1">
                  <c:v>165</c:v>
                </c:pt>
                <c:pt idx="2">
                  <c:v>165</c:v>
                </c:pt>
                <c:pt idx="3">
                  <c:v>265</c:v>
                </c:pt>
                <c:pt idx="4">
                  <c:v>130</c:v>
                </c:pt>
                <c:pt idx="5">
                  <c:v>290</c:v>
                </c:pt>
                <c:pt idx="6">
                  <c:v>220</c:v>
                </c:pt>
                <c:pt idx="7">
                  <c:v>125</c:v>
                </c:pt>
                <c:pt idx="8">
                  <c:v>90</c:v>
                </c:pt>
                <c:pt idx="9">
                  <c:v>90</c:v>
                </c:pt>
                <c:pt idx="10">
                  <c:v>180</c:v>
                </c:pt>
                <c:pt idx="11">
                  <c:v>160</c:v>
                </c:pt>
                <c:pt idx="12">
                  <c:v>330</c:v>
                </c:pt>
                <c:pt idx="13">
                  <c:v>190</c:v>
                </c:pt>
              </c:numCache>
            </c:numRef>
          </c:xVal>
          <c:yVal>
            <c:numRef>
              <c:f>catalog_corr!$H$3:$H$16</c:f>
              <c:numCache>
                <c:formatCode>0</c:formatCode>
                <c:ptCount val="14"/>
                <c:pt idx="0">
                  <c:v>64</c:v>
                </c:pt>
                <c:pt idx="1">
                  <c:v>94.2</c:v>
                </c:pt>
                <c:pt idx="2">
                  <c:v>104</c:v>
                </c:pt>
                <c:pt idx="3">
                  <c:v>13.5</c:v>
                </c:pt>
                <c:pt idx="4">
                  <c:v>80.3</c:v>
                </c:pt>
                <c:pt idx="5">
                  <c:v>22</c:v>
                </c:pt>
                <c:pt idx="6">
                  <c:v>11</c:v>
                </c:pt>
                <c:pt idx="7">
                  <c:v>16</c:v>
                </c:pt>
                <c:pt idx="8">
                  <c:v>16</c:v>
                </c:pt>
                <c:pt idx="9">
                  <c:v>42</c:v>
                </c:pt>
                <c:pt idx="10">
                  <c:v>80</c:v>
                </c:pt>
                <c:pt idx="11">
                  <c:v>160</c:v>
                </c:pt>
                <c:pt idx="12">
                  <c:v>100</c:v>
                </c:pt>
                <c:pt idx="13">
                  <c:v>150</c:v>
                </c:pt>
              </c:numCache>
            </c:numRef>
          </c:yVal>
        </c:ser>
        <c:axId val="105773696"/>
        <c:axId val="101790080"/>
      </c:scatterChart>
      <c:valAx>
        <c:axId val="105773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hr-HR" sz="1400">
                    <a:latin typeface="Arial" pitchFamily="34" charset="0"/>
                    <a:cs typeface="Arial" pitchFamily="34" charset="0"/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1.8516803046677948E-3"/>
              <c:y val="0.20402116402116399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  <c:crossAx val="101790080"/>
        <c:crosses val="autoZero"/>
        <c:crossBetween val="midCat"/>
      </c:valAx>
      <c:valAx>
        <c:axId val="10179008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r-HR" sz="1200"/>
                  <a:t>L </a:t>
                </a:r>
                <a:r>
                  <a:rPr lang="hr-HR" sz="1200">
                    <a:latin typeface="Arial" pitchFamily="34" charset="0"/>
                    <a:cs typeface="Arial" pitchFamily="34" charset="0"/>
                  </a:rPr>
                  <a:t>(Mm)</a:t>
                </a:r>
              </a:p>
            </c:rich>
          </c:tx>
          <c:layout>
            <c:manualLayout>
              <c:xMode val="edge"/>
              <c:yMode val="edge"/>
              <c:x val="0.78664052287581732"/>
              <c:y val="0.87750531183602054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sr-Latn-CS"/>
          </a:p>
        </c:txPr>
        <c:crossAx val="105773696"/>
        <c:crosses val="autoZero"/>
        <c:crossBetween val="midCat"/>
        <c:majorUnit val="200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A148-B348-48A9-928E-3B4732DA5151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1AF7-33D6-48C4-8F3B-EBB6BDACB0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2281-77AC-4CE1-A273-A6AD821999F2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C975-6E82-4EFF-9794-AD0696B045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340C-CEA1-4E1D-8153-225E2931F42A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53AE-FD75-45FC-B43C-AE4751AE49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2DA4-E9BB-4F1A-BE64-BC82557FE8EE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2889-504C-452D-B0FF-DC9E0C56BC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2023-1EDD-472F-A71D-1BA90370C914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CEC8-8EDF-4E22-9185-09B60AD4F8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67BB-33E1-40CC-A60E-B8F20D8D4F5F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044C-A5C1-4AC6-885C-2A8C17BBBF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CA17-19E9-4BF2-BFC1-5654543AEBA5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E20F-0AF7-4611-A95B-9795A584B8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02B2-6AAB-427A-A569-D4330880F7F2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D69F-E149-40D0-806B-A97124B0E4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F9F2-2F08-4A0D-91B1-A1C64976865B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7440-8C0E-48CC-B958-69CDB30F3F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1D37-B5B8-4905-88A1-8E2A0E9C59A1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B1ED-E4A5-4CED-AE4C-9405DD349F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F466-CE94-40C2-A23A-5AFDA9886709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5AA9-E266-4055-BB0D-ABDDB3E34B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C90DC0-D46E-4E49-8806-AE739179FA16}" type="datetimeFigureOut">
              <a:rPr lang="hr-HR"/>
              <a:pPr>
                <a:defRPr/>
              </a:pPr>
              <a:t>20.11.2015.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47E683-F0CE-458B-A6C0-039ED7983F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2147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Catalog</a:t>
            </a:r>
            <a:r>
              <a:rPr lang="hr-HR" dirty="0" smtClean="0"/>
              <a:t> of </a:t>
            </a:r>
            <a:r>
              <a:rPr lang="hr-HR" dirty="0" err="1" smtClean="0"/>
              <a:t>large</a:t>
            </a:r>
            <a:r>
              <a:rPr lang="hr-HR" dirty="0" smtClean="0"/>
              <a:t> amplitude </a:t>
            </a:r>
            <a:r>
              <a:rPr lang="hr-HR" dirty="0" err="1" smtClean="0"/>
              <a:t>oscillations</a:t>
            </a:r>
            <a:r>
              <a:rPr lang="hr-HR" dirty="0" smtClean="0"/>
              <a:t> (LAO </a:t>
            </a:r>
            <a:r>
              <a:rPr lang="hr-HR" dirty="0" err="1" smtClean="0"/>
              <a:t>catalog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8002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000" dirty="0" smtClean="0"/>
              <a:t>Mateja </a:t>
            </a:r>
            <a:r>
              <a:rPr lang="hr-HR" sz="2000" dirty="0" err="1" smtClean="0"/>
              <a:t>Dumbović</a:t>
            </a:r>
            <a:r>
              <a:rPr lang="hr-HR" sz="2000" dirty="0" smtClean="0"/>
              <a:t> &amp; </a:t>
            </a:r>
            <a:r>
              <a:rPr lang="hr-HR" sz="2000" dirty="0" err="1" smtClean="0"/>
              <a:t>Jaša</a:t>
            </a:r>
            <a:r>
              <a:rPr lang="hr-HR" sz="2000" dirty="0" smtClean="0"/>
              <a:t> Čalogović</a:t>
            </a:r>
          </a:p>
          <a:p>
            <a:pPr eaLnBrk="1" hangingPunct="1">
              <a:lnSpc>
                <a:spcPct val="150000"/>
              </a:lnSpc>
            </a:pPr>
            <a:r>
              <a:rPr lang="hr-HR" sz="2000" dirty="0" smtClean="0"/>
              <a:t>Hvar </a:t>
            </a:r>
            <a:r>
              <a:rPr lang="hr-HR" sz="2000" dirty="0" err="1" smtClean="0"/>
              <a:t>Observatory</a:t>
            </a:r>
            <a:r>
              <a:rPr lang="hr-HR" sz="2000" dirty="0" smtClean="0"/>
              <a:t>, </a:t>
            </a:r>
            <a:r>
              <a:rPr lang="hr-HR" sz="2000" dirty="0" err="1" smtClean="0"/>
              <a:t>Faculty</a:t>
            </a:r>
            <a:r>
              <a:rPr lang="hr-HR" sz="2000" dirty="0" smtClean="0"/>
              <a:t> of </a:t>
            </a:r>
            <a:r>
              <a:rPr lang="hr-HR" sz="2000" dirty="0" err="1" smtClean="0"/>
              <a:t>Geodesy</a:t>
            </a:r>
            <a:r>
              <a:rPr lang="hr-HR" sz="2000" dirty="0" smtClean="0"/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hr-HR" sz="2000" dirty="0" err="1" smtClean="0"/>
              <a:t>University</a:t>
            </a:r>
            <a:r>
              <a:rPr lang="hr-HR" sz="2000" dirty="0" smtClean="0"/>
              <a:t> of Zagreb</a:t>
            </a:r>
          </a:p>
        </p:txBody>
      </p:sp>
      <p:pic>
        <p:nvPicPr>
          <p:cNvPr id="8" name="Picture 21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19" y="5517232"/>
            <a:ext cx="1425961" cy="9719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15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511196"/>
            <a:ext cx="1008112" cy="8761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 descr="ZnakLogo-H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91735" cy="894711"/>
          </a:xfrm>
          <a:prstGeom prst="rect">
            <a:avLst/>
          </a:prstGeom>
          <a:effectLst>
            <a:glow rad="63500">
              <a:schemeClr val="tx1">
                <a:alpha val="50000"/>
              </a:schemeClr>
            </a:glow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ukturni-i-investicijski-fondovi-logo-bi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1386827" cy="752402"/>
          </a:xfrm>
          <a:prstGeom prst="rect">
            <a:avLst/>
          </a:prstGeom>
          <a:effectLst>
            <a:glow rad="63500">
              <a:schemeClr val="tx1">
                <a:alpha val="50000"/>
              </a:schemeClr>
            </a:glow>
          </a:effectLst>
        </p:spPr>
      </p:pic>
      <p:pic>
        <p:nvPicPr>
          <p:cNvPr id="10" name="Picture 9" descr="pokret-logo.png"/>
          <p:cNvPicPr>
            <a:picLocks noChangeAspect="1"/>
          </p:cNvPicPr>
          <p:nvPr/>
        </p:nvPicPr>
        <p:blipFill>
          <a:blip r:embed="rId6" cstate="print"/>
          <a:srcRect l="7163" r="3907"/>
          <a:stretch>
            <a:fillRect/>
          </a:stretch>
        </p:blipFill>
        <p:spPr>
          <a:xfrm>
            <a:off x="1691680" y="0"/>
            <a:ext cx="2795225" cy="818405"/>
          </a:xfrm>
          <a:prstGeom prst="rect">
            <a:avLst/>
          </a:prstGeom>
          <a:effectLst>
            <a:glow rad="101600">
              <a:schemeClr val="tx1">
                <a:alpha val="50000"/>
              </a:schemeClr>
            </a:glow>
          </a:effectLst>
        </p:spPr>
      </p:pic>
      <p:pic>
        <p:nvPicPr>
          <p:cNvPr id="11" name="Picture 21" descr="http://www.dv-zirek.hr/images/razvoj_ljudskih_potencijala.jpg"/>
          <p:cNvPicPr>
            <a:picLocks noChangeAspect="1" noChangeArrowheads="1"/>
          </p:cNvPicPr>
          <p:nvPr/>
        </p:nvPicPr>
        <p:blipFill>
          <a:blip r:embed="rId7" cstate="print"/>
          <a:srcRect l="55639" t="25985" r="6767" b="21083"/>
          <a:stretch>
            <a:fillRect/>
          </a:stretch>
        </p:blipFill>
        <p:spPr bwMode="auto">
          <a:xfrm>
            <a:off x="2267744" y="908720"/>
            <a:ext cx="934946" cy="59836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3848" y="908721"/>
            <a:ext cx="205216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Europska Unija</a:t>
            </a:r>
          </a:p>
          <a:p>
            <a:r>
              <a:rPr lang="hr-H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Ulaganje u budućnost</a:t>
            </a:r>
          </a:p>
          <a:p>
            <a:r>
              <a:rPr lang="hr-H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Projekt je sufinancirala Europska Unija iz</a:t>
            </a:r>
          </a:p>
          <a:p>
            <a:pPr>
              <a:spcAft>
                <a:spcPts val="1200"/>
              </a:spcAft>
            </a:pPr>
            <a:r>
              <a:rPr lang="hr-H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Europskog socijalnog fonda</a:t>
            </a:r>
          </a:p>
        </p:txBody>
      </p:sp>
      <p:pic>
        <p:nvPicPr>
          <p:cNvPr id="7170" name="Picture 2" descr="SOLSTEL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8500" y="188640"/>
            <a:ext cx="2095500" cy="1104901"/>
          </a:xfrm>
          <a:prstGeom prst="rect">
            <a:avLst/>
          </a:prstGeom>
          <a:noFill/>
        </p:spPr>
      </p:pic>
      <p:pic>
        <p:nvPicPr>
          <p:cNvPr id="7171" name="Picture 3" descr="C:\Users\admin\Desktop\JOB\1_POSAO\10_projekti\ONGOING\2_SOLSTEL\hrzz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04664"/>
            <a:ext cx="1512168" cy="5723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90" t="21000" r="4556" b="8441"/>
          <a:stretch>
            <a:fillRect/>
          </a:stretch>
        </p:blipFill>
        <p:spPr bwMode="auto">
          <a:xfrm>
            <a:off x="-1" y="0"/>
            <a:ext cx="910104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6372200" y="3645024"/>
            <a:ext cx="57606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 bwMode="auto">
          <a:xfrm>
            <a:off x="1115616" y="4149080"/>
            <a:ext cx="6912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April 2010 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oday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SDO/AIA EUV waves catalog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March 1997 – February 2010: NEMO catalog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95536" y="5157192"/>
            <a:ext cx="84249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AIM: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EVENT LIST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Should we add other information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21840" r="10226" b="7601"/>
          <a:stretch>
            <a:fillRect/>
          </a:stretch>
        </p:blipFill>
        <p:spPr bwMode="auto">
          <a:xfrm>
            <a:off x="0" y="-1"/>
            <a:ext cx="9144000" cy="41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115616" y="407707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 bwMode="auto">
          <a:xfrm>
            <a:off x="1115616" y="4941168"/>
            <a:ext cx="69127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Some provide measurements at different heights or slices, some give average values…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 is the best approach? Average values?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in case when period depends on time?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07707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95936" y="407707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76056" y="407707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21840" r="10226" b="7601"/>
          <a:stretch>
            <a:fillRect/>
          </a:stretch>
        </p:blipFill>
        <p:spPr bwMode="auto">
          <a:xfrm>
            <a:off x="0" y="-1"/>
            <a:ext cx="9144000" cy="41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979712" y="407707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4797152"/>
            <a:ext cx="39959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projected length of the filament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determined roughly by approximating filament with the straight lines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799"/>
            <a:ext cx="4896544" cy="45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4208" y="6237312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from Luna et al (2014)</a:t>
            </a:r>
            <a:endParaRPr lang="en-US" sz="1600" i="1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52120" y="2636912"/>
            <a:ext cx="2088232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740352" y="2636912"/>
            <a:ext cx="351656" cy="423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52120" y="4077072"/>
            <a:ext cx="0" cy="158417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40352" y="2708920"/>
            <a:ext cx="72008" cy="29523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32040" y="2636912"/>
            <a:ext cx="2808312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60032" y="4077072"/>
            <a:ext cx="72008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 bwMode="auto">
          <a:xfrm>
            <a:off x="0" y="6237312"/>
            <a:ext cx="399593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that “good enough”?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21840" r="10226" b="7601"/>
          <a:stretch>
            <a:fillRect/>
          </a:stretch>
        </p:blipFill>
        <p:spPr bwMode="auto">
          <a:xfrm>
            <a:off x="0" y="-1"/>
            <a:ext cx="9144000" cy="41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115616" y="4581128"/>
            <a:ext cx="69127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properties?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(e.g. phase?)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Calculate Alfven velocity?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Calculate damping time/period?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suggestions?</a:t>
            </a:r>
          </a:p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6304" t="21840" r="48026" b="9281"/>
          <a:stretch>
            <a:fillRect/>
          </a:stretch>
        </p:blipFill>
        <p:spPr bwMode="auto">
          <a:xfrm>
            <a:off x="3203848" y="0"/>
            <a:ext cx="971600" cy="66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260648"/>
            <a:ext cx="26277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FAR….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papers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19 events</a:t>
            </a:r>
          </a:p>
          <a:p>
            <a:r>
              <a:rPr lang="en-US" smtClean="0"/>
              <a:t>(not all have properties measurements)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 LATO, 9 LALO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44%</a:t>
            </a:r>
            <a:r>
              <a:rPr lang="en-US" dirty="0" smtClean="0"/>
              <a:t> triggered by EUV wave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78%</a:t>
            </a:r>
            <a:r>
              <a:rPr lang="en-US" dirty="0" smtClean="0"/>
              <a:t> </a:t>
            </a:r>
            <a:r>
              <a:rPr lang="hr-HR" dirty="0" smtClean="0"/>
              <a:t>LATO’s </a:t>
            </a:r>
            <a:r>
              <a:rPr lang="en-US" dirty="0" smtClean="0"/>
              <a:t>triggered by EUV wave</a:t>
            </a:r>
            <a:r>
              <a:rPr lang="hr-HR" dirty="0" smtClean="0"/>
              <a:t> (11% LALO’s)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61%</a:t>
            </a:r>
            <a:r>
              <a:rPr lang="en-US" dirty="0" smtClean="0"/>
              <a:t> triggered by </a:t>
            </a:r>
            <a:r>
              <a:rPr lang="hr-HR" dirty="0" err="1" smtClean="0"/>
              <a:t>flare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89%</a:t>
            </a:r>
            <a:r>
              <a:rPr lang="en-US" dirty="0" smtClean="0"/>
              <a:t> </a:t>
            </a:r>
            <a:r>
              <a:rPr lang="hr-HR" dirty="0" smtClean="0"/>
              <a:t>LATO’s </a:t>
            </a:r>
            <a:r>
              <a:rPr lang="en-US" dirty="0" smtClean="0"/>
              <a:t>triggered by </a:t>
            </a:r>
            <a:r>
              <a:rPr lang="hr-HR" dirty="0" err="1" smtClean="0"/>
              <a:t>flare</a:t>
            </a:r>
            <a:r>
              <a:rPr lang="hr-HR" dirty="0" smtClean="0"/>
              <a:t> (33% LALO’s)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4286250" y="980728"/>
          <a:ext cx="48577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8104" y="4581128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Damping time vs period</a:t>
            </a:r>
          </a:p>
          <a:p>
            <a:r>
              <a:rPr lang="hr-HR" dirty="0" smtClean="0"/>
              <a:t>(</a:t>
            </a:r>
            <a:r>
              <a:rPr lang="hr-HR" dirty="0" err="1" smtClean="0"/>
              <a:t>damped</a:t>
            </a:r>
            <a:r>
              <a:rPr lang="hr-HR" dirty="0" smtClean="0"/>
              <a:t> </a:t>
            </a:r>
            <a:r>
              <a:rPr lang="hr-HR" dirty="0" err="1" smtClean="0"/>
              <a:t>harmonic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6304" t="21840" r="48026" b="9281"/>
          <a:stretch>
            <a:fillRect/>
          </a:stretch>
        </p:blipFill>
        <p:spPr bwMode="auto">
          <a:xfrm>
            <a:off x="3203848" y="0"/>
            <a:ext cx="971600" cy="66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260648"/>
            <a:ext cx="26277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FAR….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papers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19 events</a:t>
            </a:r>
          </a:p>
          <a:p>
            <a:r>
              <a:rPr lang="en-US" smtClean="0"/>
              <a:t>(not all have properties measurements)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9 LATO, 9 LALO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44%</a:t>
            </a:r>
            <a:r>
              <a:rPr lang="en-US" dirty="0" smtClean="0"/>
              <a:t> triggered by EUV wave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78%</a:t>
            </a:r>
            <a:r>
              <a:rPr lang="en-US" dirty="0" smtClean="0"/>
              <a:t> </a:t>
            </a:r>
            <a:r>
              <a:rPr lang="hr-HR" dirty="0" smtClean="0"/>
              <a:t>LATO’s </a:t>
            </a:r>
            <a:r>
              <a:rPr lang="en-US" dirty="0" smtClean="0"/>
              <a:t>triggered by EUV wave</a:t>
            </a:r>
            <a:r>
              <a:rPr lang="hr-HR" dirty="0" smtClean="0"/>
              <a:t> (11% LALO’s)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61%</a:t>
            </a:r>
            <a:r>
              <a:rPr lang="en-US" dirty="0" smtClean="0"/>
              <a:t> triggered by </a:t>
            </a:r>
            <a:r>
              <a:rPr lang="hr-HR" dirty="0" err="1" smtClean="0"/>
              <a:t>flare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89%</a:t>
            </a:r>
            <a:r>
              <a:rPr lang="en-US" dirty="0" smtClean="0"/>
              <a:t> </a:t>
            </a:r>
            <a:r>
              <a:rPr lang="hr-HR" dirty="0" smtClean="0"/>
              <a:t>LATO’s </a:t>
            </a:r>
            <a:r>
              <a:rPr lang="en-US" dirty="0" smtClean="0"/>
              <a:t>triggered by </a:t>
            </a:r>
            <a:r>
              <a:rPr lang="hr-HR" dirty="0" err="1" smtClean="0"/>
              <a:t>flare</a:t>
            </a:r>
            <a:r>
              <a:rPr lang="hr-HR" dirty="0" smtClean="0"/>
              <a:t> (33% LALO’s)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486916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Period vs “</a:t>
            </a:r>
            <a:r>
              <a:rPr lang="hr-HR" dirty="0" err="1" smtClean="0"/>
              <a:t>length</a:t>
            </a:r>
            <a:r>
              <a:rPr lang="hr-HR" dirty="0" smtClean="0"/>
              <a:t>”</a:t>
            </a:r>
          </a:p>
          <a:p>
            <a:pPr algn="ctr"/>
            <a:r>
              <a:rPr lang="hr-HR" dirty="0" smtClean="0"/>
              <a:t>(all </a:t>
            </a:r>
            <a:r>
              <a:rPr lang="hr-HR" dirty="0" err="1" smtClean="0"/>
              <a:t>damped</a:t>
            </a:r>
            <a:r>
              <a:rPr lang="hr-HR" dirty="0" smtClean="0"/>
              <a:t> </a:t>
            </a:r>
            <a:r>
              <a:rPr lang="hr-HR" dirty="0" err="1" smtClean="0"/>
              <a:t>harmonic</a:t>
            </a:r>
            <a:r>
              <a:rPr lang="hr-HR" dirty="0" smtClean="0"/>
              <a:t> </a:t>
            </a:r>
            <a:r>
              <a:rPr lang="hr-HR" dirty="0" err="1" smtClean="0"/>
              <a:t>events</a:t>
            </a:r>
            <a:r>
              <a:rPr lang="hr-HR" dirty="0" smtClean="0"/>
              <a:t>)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4286250" y="1268760"/>
          <a:ext cx="48577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907704" y="188640"/>
            <a:ext cx="5292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Period vs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“length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57301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 damped harmonic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34802" y="3573016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LATO’s</a:t>
            </a:r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806552" cy="23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4166592" cy="25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3888432" cy="240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796136" y="479715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What to make of this?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775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What would be useful regarding the statistical analysis?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2366</TotalTime>
  <Words>312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Catalog of large amplitude oscillations (LAO catalog)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 modulation by solar wind disturbances</dc:title>
  <dc:creator>mateja</dc:creator>
  <cp:lastModifiedBy>admin</cp:lastModifiedBy>
  <cp:revision>133</cp:revision>
  <dcterms:created xsi:type="dcterms:W3CDTF">2010-08-30T10:27:26Z</dcterms:created>
  <dcterms:modified xsi:type="dcterms:W3CDTF">2015-11-20T13:07:17Z</dcterms:modified>
</cp:coreProperties>
</file>