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52" r:id="rId3"/>
    <p:sldId id="356" r:id="rId4"/>
    <p:sldId id="357" r:id="rId5"/>
    <p:sldId id="347" r:id="rId6"/>
    <p:sldId id="348" r:id="rId7"/>
    <p:sldId id="342" r:id="rId8"/>
    <p:sldId id="346" r:id="rId9"/>
    <p:sldId id="343" r:id="rId10"/>
    <p:sldId id="350" r:id="rId11"/>
    <p:sldId id="358" r:id="rId12"/>
    <p:sldId id="351" r:id="rId13"/>
    <p:sldId id="353" r:id="rId14"/>
    <p:sldId id="354" r:id="rId15"/>
    <p:sldId id="355" r:id="rId16"/>
    <p:sldId id="320" r:id="rId17"/>
    <p:sldId id="274" r:id="rId18"/>
    <p:sldId id="349" r:id="rId19"/>
    <p:sldId id="31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5" autoAdjust="0"/>
    <p:restoredTop sz="94763" autoAdjust="0"/>
  </p:normalViewPr>
  <p:slideViewPr>
    <p:cSldViewPr>
      <p:cViewPr>
        <p:scale>
          <a:sx n="94" d="100"/>
          <a:sy n="94" d="100"/>
        </p:scale>
        <p:origin x="-848" y="-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844DF-97D7-42C3-BA6D-9BFC5D421571}" type="datetimeFigureOut">
              <a:rPr lang="en-US" smtClean="0"/>
              <a:pPr/>
              <a:t>21/3/15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C3E88-801C-4C3B-AB44-D610BB3A3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03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rgbClr val="FF0000"/>
                </a:solidFill>
              </a:rPr>
              <a:t>Emphasis on the observations</a:t>
            </a:r>
            <a:r>
              <a:rPr lang="en-US" baseline="0" noProof="0" dirty="0" smtClean="0">
                <a:solidFill>
                  <a:srgbClr val="FF0000"/>
                </a:solidFill>
              </a:rPr>
              <a:t> to test the </a:t>
            </a:r>
            <a:r>
              <a:rPr lang="hr-HR" baseline="0" noProof="0" dirty="0" smtClean="0">
                <a:solidFill>
                  <a:srgbClr val="FF0000"/>
                </a:solidFill>
              </a:rPr>
              <a:t>GCR-</a:t>
            </a:r>
            <a:r>
              <a:rPr lang="hr-HR" baseline="0" noProof="0" dirty="0" err="1" smtClean="0">
                <a:solidFill>
                  <a:srgbClr val="FF0000"/>
                </a:solidFill>
              </a:rPr>
              <a:t>cloud</a:t>
            </a:r>
            <a:r>
              <a:rPr lang="hr-HR" baseline="0" noProof="0" dirty="0" smtClean="0">
                <a:solidFill>
                  <a:srgbClr val="FF0000"/>
                </a:solidFill>
              </a:rPr>
              <a:t> </a:t>
            </a:r>
            <a:r>
              <a:rPr lang="en-US" baseline="0" noProof="0" dirty="0" smtClean="0">
                <a:solidFill>
                  <a:srgbClr val="FF0000"/>
                </a:solidFill>
              </a:rPr>
              <a:t>hypothesis – satellite data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noProof="0" dirty="0" smtClean="0">
                <a:solidFill>
                  <a:srgbClr val="FF0000"/>
                </a:solidFill>
              </a:rPr>
              <a:t>Thanks to Ben…</a:t>
            </a:r>
            <a:endParaRPr lang="en-US" noProof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C3E88-801C-4C3B-AB44-D610BB3A315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C3E88-801C-4C3B-AB44-D610BB3A315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C3E88-801C-4C3B-AB44-D610BB3A315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16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Climate proxies /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cosmogenic</a:t>
            </a:r>
            <a:r>
              <a:rPr lang="en-US" baseline="0" dirty="0" smtClean="0"/>
              <a:t> isotopes – 10Be, 14C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C3E88-801C-4C3B-AB44-D610BB3A31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03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C3E88-801C-4C3B-AB44-D610BB3A315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Surface measurements of clouds and sunshine -</a:t>
            </a:r>
            <a:r>
              <a:rPr lang="en-US" sz="2200" dirty="0" smtClean="0">
                <a:latin typeface="Verdana" pitchFamily="34" charset="0"/>
              </a:rPr>
              <a:t> available only in limited regions, limited quality (e.g. </a:t>
            </a:r>
            <a:r>
              <a:rPr lang="en-US" sz="2200" dirty="0" err="1" smtClean="0">
                <a:latin typeface="Verdana" pitchFamily="34" charset="0"/>
              </a:rPr>
              <a:t>Udelhofen</a:t>
            </a:r>
            <a:r>
              <a:rPr lang="en-US" sz="2200" dirty="0" smtClean="0">
                <a:latin typeface="Verdana" pitchFamily="34" charset="0"/>
              </a:rPr>
              <a:t> &amp; </a:t>
            </a:r>
            <a:r>
              <a:rPr lang="en-US" sz="2200" dirty="0" err="1" smtClean="0">
                <a:latin typeface="Verdana" pitchFamily="34" charset="0"/>
              </a:rPr>
              <a:t>Cess</a:t>
            </a:r>
            <a:r>
              <a:rPr lang="en-US" sz="2200" dirty="0" smtClean="0">
                <a:latin typeface="Verdana" pitchFamily="34" charset="0"/>
              </a:rPr>
              <a:t>, 2001, GRL)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C3E88-801C-4C3B-AB44-D610BB3A315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C3E88-801C-4C3B-AB44-D610BB3A315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0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94C9B2-3AA5-4E6C-89F8-6356A236C376}" type="datetimeFigureOut">
              <a:rPr lang="en-US" smtClean="0"/>
              <a:pPr/>
              <a:t>21/3/15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155AC3-BCB0-4117-A4A4-2C881DBF7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94C9B2-3AA5-4E6C-89F8-6356A236C376}" type="datetimeFigureOut">
              <a:rPr lang="en-US" smtClean="0"/>
              <a:pPr/>
              <a:t>21/3/15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155AC3-BCB0-4117-A4A4-2C881DBF7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94C9B2-3AA5-4E6C-89F8-6356A236C376}" type="datetimeFigureOut">
              <a:rPr lang="en-US" smtClean="0"/>
              <a:pPr/>
              <a:t>21/3/15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155AC3-BCB0-4117-A4A4-2C881DBF7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94C9B2-3AA5-4E6C-89F8-6356A236C376}" type="datetimeFigureOut">
              <a:rPr lang="en-US" smtClean="0"/>
              <a:pPr/>
              <a:t>21/3/15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155AC3-BCB0-4117-A4A4-2C881DBF7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94C9B2-3AA5-4E6C-89F8-6356A236C376}" type="datetimeFigureOut">
              <a:rPr lang="en-US" smtClean="0"/>
              <a:pPr/>
              <a:t>21/3/15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155AC3-BCB0-4117-A4A4-2C881DBF7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94C9B2-3AA5-4E6C-89F8-6356A236C376}" type="datetimeFigureOut">
              <a:rPr lang="en-US" smtClean="0"/>
              <a:pPr/>
              <a:t>21/3/15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155AC3-BCB0-4117-A4A4-2C881DBF7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ster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xmlns:p14="http://schemas.microsoft.com/office/powerpoint/2010/main">
    <p:fade/>
  </p:transition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2">
              <a:lumMod val="75000"/>
            </a:schemeClr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631" y="1949351"/>
            <a:ext cx="85388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Trebuchet MS"/>
                <a:cs typeface="Trebuchet MS"/>
              </a:rPr>
              <a:t>Noise levels of data govern detectability of a signal. </a:t>
            </a:r>
            <a:r>
              <a:rPr lang="ta-IN" sz="1700" dirty="0" smtClean="0">
                <a:latin typeface="Trebuchet MS"/>
                <a:cs typeface="Trebuchet MS"/>
              </a:rPr>
              <a:t>T</a:t>
            </a:r>
            <a:r>
              <a:rPr lang="en-US" sz="1700" dirty="0" smtClean="0">
                <a:latin typeface="Trebuchet MS"/>
                <a:cs typeface="Trebuchet MS"/>
              </a:rPr>
              <a:t>he noise varies with both the spatial area (</a:t>
            </a:r>
            <a:r>
              <a:rPr lang="en-US" sz="1700" i="1" dirty="0" smtClean="0">
                <a:latin typeface="Trebuchet MS"/>
                <a:cs typeface="Trebuchet MS"/>
              </a:rPr>
              <a:t>a</a:t>
            </a:r>
            <a:r>
              <a:rPr lang="en-US" sz="1700" dirty="0" smtClean="0">
                <a:latin typeface="Trebuchet MS"/>
                <a:cs typeface="Trebuchet MS"/>
              </a:rPr>
              <a:t>) considered by the data, and the number of composite events (</a:t>
            </a:r>
            <a:r>
              <a:rPr lang="en-US" sz="1700" i="1" dirty="0" smtClean="0">
                <a:latin typeface="Trebuchet MS"/>
                <a:cs typeface="Trebuchet MS"/>
              </a:rPr>
              <a:t>n</a:t>
            </a:r>
            <a:r>
              <a:rPr lang="en-US" sz="1700" dirty="0" smtClean="0">
                <a:latin typeface="Trebuchet MS"/>
                <a:cs typeface="Trebuchet MS"/>
              </a:rPr>
              <a:t>).</a:t>
            </a:r>
            <a:endParaRPr lang="en-US" sz="1700" dirty="0">
              <a:latin typeface="Trebuchet MS"/>
              <a:cs typeface="Trebuchet MS"/>
            </a:endParaRPr>
          </a:p>
        </p:txBody>
      </p:sp>
      <p:pic>
        <p:nvPicPr>
          <p:cNvPr id="5" name="Picture 4" descr="Figure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91126"/>
            <a:ext cx="6559129" cy="40342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2996952"/>
            <a:ext cx="1800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rebuchet MS"/>
                <a:cs typeface="Trebuchet MS"/>
              </a:rPr>
              <a:t>‘</a:t>
            </a:r>
            <a:r>
              <a:rPr lang="en-US" sz="1400" i="1" dirty="0" smtClean="0">
                <a:latin typeface="Trebuchet MS"/>
                <a:cs typeface="Trebuchet MS"/>
              </a:rPr>
              <a:t>Noise</a:t>
            </a:r>
            <a:r>
              <a:rPr lang="en-US" sz="1400" dirty="0" smtClean="0">
                <a:latin typeface="Trebuchet MS"/>
                <a:cs typeface="Trebuchet MS"/>
              </a:rPr>
              <a:t>’ indicated by </a:t>
            </a:r>
            <a:r>
              <a:rPr lang="en-US" sz="1400" u="sng" dirty="0" smtClean="0">
                <a:latin typeface="Trebuchet MS"/>
                <a:cs typeface="Trebuchet MS"/>
              </a:rPr>
              <a:t>97.5</a:t>
            </a:r>
            <a:r>
              <a:rPr lang="en-US" sz="1400" u="sng" baseline="30000" dirty="0" smtClean="0">
                <a:latin typeface="Trebuchet MS"/>
                <a:cs typeface="Trebuchet MS"/>
              </a:rPr>
              <a:t>th</a:t>
            </a:r>
            <a:r>
              <a:rPr lang="en-US" sz="1400" u="sng" dirty="0" smtClean="0">
                <a:latin typeface="Trebuchet MS"/>
                <a:cs typeface="Trebuchet MS"/>
              </a:rPr>
              <a:t> percentile values</a:t>
            </a:r>
            <a:r>
              <a:rPr lang="en-US" sz="1400" dirty="0" smtClean="0">
                <a:latin typeface="Trebuchet MS"/>
                <a:cs typeface="Trebuchet MS"/>
              </a:rPr>
              <a:t> from 10,000 random composites of varying </a:t>
            </a:r>
            <a:r>
              <a:rPr lang="en-US" sz="1400" i="1" dirty="0" smtClean="0">
                <a:latin typeface="Trebuchet MS"/>
                <a:cs typeface="Trebuchet MS"/>
              </a:rPr>
              <a:t>a</a:t>
            </a:r>
            <a:r>
              <a:rPr lang="en-US" sz="1400" dirty="0">
                <a:latin typeface="Trebuchet MS"/>
                <a:cs typeface="Trebuchet MS"/>
              </a:rPr>
              <a:t> </a:t>
            </a:r>
            <a:r>
              <a:rPr lang="en-US" sz="1400" dirty="0" smtClean="0">
                <a:latin typeface="Trebuchet MS"/>
                <a:cs typeface="Trebuchet MS"/>
              </a:rPr>
              <a:t>and </a:t>
            </a:r>
            <a:r>
              <a:rPr lang="en-US" sz="1400" i="1" dirty="0" smtClean="0">
                <a:latin typeface="Trebuchet MS"/>
                <a:cs typeface="Trebuchet MS"/>
              </a:rPr>
              <a:t>n</a:t>
            </a:r>
            <a:r>
              <a:rPr lang="en-US" sz="1400" dirty="0" smtClean="0">
                <a:latin typeface="Trebuchet MS"/>
                <a:cs typeface="Trebuchet MS"/>
              </a:rPr>
              <a:t> size. </a:t>
            </a:r>
            <a:endParaRPr lang="ta-IN" sz="1400" dirty="0" smtClean="0">
              <a:latin typeface="Trebuchet MS"/>
              <a:cs typeface="Trebuchet MS"/>
            </a:endParaRPr>
          </a:p>
          <a:p>
            <a:endParaRPr lang="ta-IN" sz="1400" dirty="0" smtClean="0">
              <a:latin typeface="Trebuchet MS"/>
              <a:cs typeface="Trebuchet MS"/>
            </a:endParaRPr>
          </a:p>
          <a:p>
            <a:r>
              <a:rPr lang="en-US" sz="1400" dirty="0">
                <a:latin typeface="Trebuchet MS"/>
                <a:cs typeface="Trebuchet MS"/>
              </a:rPr>
              <a:t>Each point of grid represents another independent set of 10,000 MC simulations</a:t>
            </a:r>
          </a:p>
          <a:p>
            <a:endParaRPr lang="en-US" sz="1400" dirty="0">
              <a:latin typeface="Trebuchet MS"/>
              <a:cs typeface="Trebuchet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73253"/>
            <a:ext cx="8064896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>
                <a:solidFill>
                  <a:srgbClr val="17375E"/>
                </a:solidFill>
                <a:latin typeface="Trebuchet MS"/>
                <a:cs typeface="Trebuchet MS"/>
              </a:rPr>
              <a:t>Short-term </a:t>
            </a:r>
            <a:r>
              <a:rPr lang="en-US" sz="2600" b="1" dirty="0" smtClean="0">
                <a:solidFill>
                  <a:srgbClr val="17375E"/>
                </a:solidFill>
                <a:latin typeface="Trebuchet MS"/>
                <a:cs typeface="Trebuchet MS"/>
              </a:rPr>
              <a:t>studies also have limitations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83671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>
                <a:solidFill>
                  <a:srgbClr val="800000"/>
                </a:solidFill>
                <a:latin typeface="Trebuchet MS"/>
                <a:cs typeface="Trebuchet MS"/>
              </a:rPr>
              <a:t>Meteorological variability (noise) in clouds has to be reduced </a:t>
            </a:r>
            <a:r>
              <a:rPr lang="en-US" sz="2000" b="1" dirty="0" smtClean="0">
                <a:solidFill>
                  <a:srgbClr val="800000"/>
                </a:solidFill>
                <a:latin typeface="Trebuchet MS"/>
                <a:cs typeface="Trebuchet MS"/>
              </a:rPr>
              <a:t>in order to detect </a:t>
            </a:r>
            <a:r>
              <a:rPr lang="en-US" sz="2000" b="1" dirty="0">
                <a:solidFill>
                  <a:srgbClr val="800000"/>
                </a:solidFill>
                <a:latin typeface="Trebuchet MS"/>
                <a:cs typeface="Trebuchet MS"/>
              </a:rPr>
              <a:t>the solar-related changes (signal)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rgbClr val="800000"/>
                </a:solidFill>
                <a:latin typeface="Trebuchet MS"/>
                <a:cs typeface="Trebuchet MS"/>
              </a:rPr>
              <a:t>Limited </a:t>
            </a:r>
            <a:r>
              <a:rPr lang="en-US" sz="2000" b="1" dirty="0">
                <a:solidFill>
                  <a:srgbClr val="800000"/>
                </a:solidFill>
                <a:latin typeface="Trebuchet MS"/>
                <a:cs typeface="Trebuchet MS"/>
              </a:rPr>
              <a:t>number of high-magnitude </a:t>
            </a:r>
            <a:r>
              <a:rPr lang="en-US" sz="2000" b="1" dirty="0" err="1">
                <a:solidFill>
                  <a:srgbClr val="800000"/>
                </a:solidFill>
                <a:latin typeface="Trebuchet MS"/>
                <a:cs typeface="Trebuchet MS"/>
              </a:rPr>
              <a:t>Forbush</a:t>
            </a:r>
            <a:r>
              <a:rPr lang="en-US" sz="2000" b="1" dirty="0">
                <a:solidFill>
                  <a:srgbClr val="800000"/>
                </a:solidFill>
                <a:latin typeface="Trebuchet MS"/>
                <a:cs typeface="Trebuchet MS"/>
              </a:rPr>
              <a:t> </a:t>
            </a:r>
            <a:r>
              <a:rPr lang="en-US" sz="2000" b="1" dirty="0" smtClean="0">
                <a:solidFill>
                  <a:srgbClr val="800000"/>
                </a:solidFill>
                <a:latin typeface="Trebuchet MS"/>
                <a:cs typeface="Trebuchet MS"/>
              </a:rPr>
              <a:t>decrease events</a:t>
            </a:r>
            <a:endParaRPr lang="en-US" sz="2000" b="1" dirty="0">
              <a:solidFill>
                <a:srgbClr val="8000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100666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Laboratory and model experiments indicate small influence of ions on aerosols/clouds</a:t>
            </a:r>
            <a:endParaRPr lang="en-US" dirty="0"/>
          </a:p>
        </p:txBody>
      </p:sp>
      <p:pic>
        <p:nvPicPr>
          <p:cNvPr id="5" name="Picture 4" descr="cloud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56" y="1628799"/>
            <a:ext cx="2544316" cy="1400047"/>
          </a:xfrm>
          <a:prstGeom prst="rect">
            <a:avLst/>
          </a:prstGeom>
        </p:spPr>
      </p:pic>
      <p:pic>
        <p:nvPicPr>
          <p:cNvPr id="6" name="Picture 5" descr="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748" y="3212976"/>
            <a:ext cx="3234724" cy="2016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556792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2000" b="1" kern="1200" dirty="0">
                <a:latin typeface="Trebuchet MS"/>
                <a:cs typeface="Trebuchet MS"/>
              </a:rPr>
              <a:t>C</a:t>
            </a:r>
            <a:r>
              <a:rPr lang="ta-IN" sz="2000" kern="1200" dirty="0">
                <a:latin typeface="Trebuchet MS"/>
                <a:cs typeface="Trebuchet MS"/>
              </a:rPr>
              <a:t>osmics </a:t>
            </a:r>
            <a:r>
              <a:rPr lang="ta-IN" sz="2000" b="1" kern="1200" dirty="0">
                <a:latin typeface="Trebuchet MS"/>
                <a:cs typeface="Trebuchet MS"/>
              </a:rPr>
              <a:t>L</a:t>
            </a:r>
            <a:r>
              <a:rPr lang="ta-IN" sz="2000" kern="1200" dirty="0">
                <a:latin typeface="Trebuchet MS"/>
                <a:cs typeface="Trebuchet MS"/>
              </a:rPr>
              <a:t>eaving </a:t>
            </a:r>
            <a:r>
              <a:rPr lang="ta-IN" sz="2000" b="1" kern="1200" dirty="0">
                <a:latin typeface="Trebuchet MS"/>
                <a:cs typeface="Trebuchet MS"/>
              </a:rPr>
              <a:t>OU</a:t>
            </a:r>
            <a:r>
              <a:rPr lang="ta-IN" sz="2000" kern="1200" dirty="0">
                <a:latin typeface="Trebuchet MS"/>
                <a:cs typeface="Trebuchet MS"/>
              </a:rPr>
              <a:t>tdoor </a:t>
            </a:r>
            <a:r>
              <a:rPr lang="ta-IN" sz="2000" b="1" kern="1200" dirty="0" smtClean="0">
                <a:latin typeface="Trebuchet MS"/>
                <a:cs typeface="Trebuchet MS"/>
              </a:rPr>
              <a:t>D</a:t>
            </a:r>
            <a:r>
              <a:rPr lang="ta-IN" sz="2000" kern="1200" dirty="0" smtClean="0">
                <a:latin typeface="Trebuchet MS"/>
                <a:cs typeface="Trebuchet MS"/>
              </a:rPr>
              <a:t>roplets</a:t>
            </a:r>
          </a:p>
          <a:p>
            <a:r>
              <a:rPr lang="en-US" sz="2000" kern="1200" dirty="0" smtClean="0">
                <a:latin typeface="Trebuchet MS"/>
                <a:cs typeface="Trebuchet MS"/>
              </a:rPr>
              <a:t>L</a:t>
            </a:r>
            <a:r>
              <a:rPr lang="ta-IN" sz="2000" kern="1200" dirty="0" smtClean="0">
                <a:latin typeface="Trebuchet MS"/>
                <a:cs typeface="Trebuchet MS"/>
              </a:rPr>
              <a:t>aboratory experiment with </a:t>
            </a:r>
            <a:r>
              <a:rPr lang="en-US" sz="2000" kern="1200" dirty="0" smtClean="0">
                <a:latin typeface="Trebuchet MS"/>
                <a:cs typeface="Trebuchet MS"/>
              </a:rPr>
              <a:t>a cloud </a:t>
            </a:r>
            <a:r>
              <a:rPr lang="en-US" sz="2000" kern="1200" dirty="0">
                <a:latin typeface="Trebuchet MS"/>
                <a:cs typeface="Trebuchet MS"/>
              </a:rPr>
              <a:t>chamber to study the possible link between </a:t>
            </a:r>
            <a:r>
              <a:rPr lang="ta-IN" sz="2000" kern="1200" dirty="0" smtClean="0">
                <a:latin typeface="Trebuchet MS"/>
                <a:cs typeface="Trebuchet MS"/>
              </a:rPr>
              <a:t>GCR</a:t>
            </a:r>
            <a:r>
              <a:rPr lang="en-US" sz="2000" kern="1200" dirty="0" smtClean="0">
                <a:latin typeface="Trebuchet MS"/>
                <a:cs typeface="Trebuchet MS"/>
              </a:rPr>
              <a:t> </a:t>
            </a:r>
            <a:r>
              <a:rPr lang="en-US" sz="2000" kern="1200" dirty="0">
                <a:latin typeface="Trebuchet MS"/>
                <a:cs typeface="Trebuchet MS"/>
              </a:rPr>
              <a:t>and </a:t>
            </a:r>
            <a:r>
              <a:rPr lang="ta-IN" sz="2000" kern="1200" dirty="0" smtClean="0">
                <a:latin typeface="Trebuchet MS"/>
                <a:cs typeface="Trebuchet MS"/>
              </a:rPr>
              <a:t>aerosol</a:t>
            </a:r>
            <a:r>
              <a:rPr lang="en-US" sz="2000" kern="1200" dirty="0" smtClean="0">
                <a:latin typeface="Trebuchet MS"/>
                <a:cs typeface="Trebuchet MS"/>
              </a:rPr>
              <a:t> formation</a:t>
            </a:r>
            <a:endParaRPr lang="ta-IN" sz="2000" kern="1200" dirty="0" smtClean="0">
              <a:latin typeface="Trebuchet MS"/>
              <a:cs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852936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ta-IN" sz="2000" dirty="0">
                <a:latin typeface="Trebuchet MS"/>
                <a:cs typeface="Trebuchet MS"/>
              </a:rPr>
              <a:t>R</a:t>
            </a:r>
            <a:r>
              <a:rPr lang="ta-IN" sz="2000" kern="1200" dirty="0" smtClean="0">
                <a:latin typeface="Trebuchet MS"/>
                <a:cs typeface="Trebuchet MS"/>
              </a:rPr>
              <a:t>esults </a:t>
            </a:r>
            <a:r>
              <a:rPr lang="ta-IN" sz="2000" kern="1200" dirty="0">
                <a:latin typeface="Trebuchet MS"/>
                <a:cs typeface="Trebuchet MS"/>
              </a:rPr>
              <a:t>show </a:t>
            </a:r>
            <a:r>
              <a:rPr lang="ta-IN" sz="2000" b="1" kern="1200" dirty="0" smtClean="0">
                <a:solidFill>
                  <a:srgbClr val="800000"/>
                </a:solidFill>
                <a:latin typeface="Trebuchet MS"/>
                <a:cs typeface="Trebuchet MS"/>
              </a:rPr>
              <a:t>small contribution </a:t>
            </a:r>
            <a:r>
              <a:rPr lang="ta-IN" sz="2000" b="1" kern="1200" dirty="0">
                <a:solidFill>
                  <a:srgbClr val="800000"/>
                </a:solidFill>
                <a:latin typeface="Trebuchet MS"/>
                <a:cs typeface="Trebuchet MS"/>
              </a:rPr>
              <a:t>of ion-induced aerosol </a:t>
            </a:r>
            <a:r>
              <a:rPr lang="ta-IN" sz="2000" b="1" kern="1200" dirty="0" smtClean="0">
                <a:solidFill>
                  <a:srgbClr val="800000"/>
                </a:solidFill>
                <a:latin typeface="Trebuchet MS"/>
                <a:cs typeface="Trebuchet MS"/>
              </a:rPr>
              <a:t>formation</a:t>
            </a:r>
            <a:r>
              <a:rPr lang="ta-IN" sz="2000" b="1" kern="1200" dirty="0" smtClean="0">
                <a:latin typeface="Trebuchet MS"/>
                <a:cs typeface="Trebuchet MS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Trebuchet MS"/>
                <a:cs typeface="Trebuchet MS"/>
              </a:rPr>
              <a:t>N</a:t>
            </a:r>
            <a:r>
              <a:rPr lang="ta-IN" sz="2000" dirty="0" smtClean="0">
                <a:latin typeface="Trebuchet MS"/>
                <a:cs typeface="Trebuchet MS"/>
              </a:rPr>
              <a:t>atural trace gases (</a:t>
            </a:r>
            <a:r>
              <a:rPr lang="ta-IN" sz="2000" kern="1200" dirty="0" smtClean="0">
                <a:latin typeface="Trebuchet MS"/>
                <a:cs typeface="Trebuchet MS"/>
              </a:rPr>
              <a:t>acid-amine nucleation) tend to be much more effective in nucleation </a:t>
            </a:r>
          </a:p>
          <a:p>
            <a:r>
              <a:rPr lang="ta-IN" sz="2000" b="1" dirty="0">
                <a:latin typeface="Trebuchet MS"/>
                <a:cs typeface="Trebuchet MS"/>
              </a:rPr>
              <a:t> </a:t>
            </a:r>
            <a:r>
              <a:rPr lang="ta-IN" sz="2000" b="1" dirty="0" smtClean="0">
                <a:latin typeface="Trebuchet MS"/>
                <a:cs typeface="Trebuchet MS"/>
              </a:rPr>
              <a:t>   (</a:t>
            </a:r>
            <a:r>
              <a:rPr lang="ta-IN" sz="2000" dirty="0" smtClean="0">
                <a:latin typeface="Trebuchet MS"/>
                <a:cs typeface="Trebuchet MS"/>
              </a:rPr>
              <a:t>Almeida </a:t>
            </a:r>
            <a:r>
              <a:rPr lang="ta-IN" sz="2000" dirty="0">
                <a:latin typeface="Trebuchet MS"/>
                <a:cs typeface="Trebuchet MS"/>
              </a:rPr>
              <a:t>et al., 2013, </a:t>
            </a:r>
            <a:r>
              <a:rPr lang="ta-IN" sz="2000" dirty="0" smtClean="0">
                <a:latin typeface="Trebuchet MS"/>
                <a:cs typeface="Trebuchet MS"/>
              </a:rPr>
              <a:t>Nature)</a:t>
            </a:r>
            <a:endParaRPr lang="ta-IN" sz="2000" dirty="0">
              <a:latin typeface="Trebuchet MS"/>
              <a:cs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445224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>
                <a:latin typeface="Trebuchet MS"/>
                <a:cs typeface="Trebuchet MS"/>
              </a:rPr>
              <a:t>Model experiments</a:t>
            </a:r>
            <a:r>
              <a:rPr lang="en-US" sz="2000" dirty="0">
                <a:latin typeface="Trebuchet MS"/>
                <a:cs typeface="Trebuchet MS"/>
              </a:rPr>
              <a:t> also </a:t>
            </a:r>
            <a:r>
              <a:rPr lang="en-US" sz="2000" dirty="0" smtClean="0">
                <a:latin typeface="Trebuchet MS"/>
                <a:cs typeface="Trebuchet MS"/>
              </a:rPr>
              <a:t>show small impact </a:t>
            </a:r>
            <a:r>
              <a:rPr lang="en-US" sz="2000" dirty="0">
                <a:latin typeface="Trebuchet MS"/>
                <a:cs typeface="Trebuchet MS"/>
              </a:rPr>
              <a:t>on the global cloud cover (Pierce &amp; Adams, </a:t>
            </a:r>
            <a:r>
              <a:rPr lang="en-US" sz="2000" dirty="0" smtClean="0">
                <a:latin typeface="Trebuchet MS"/>
                <a:cs typeface="Trebuchet MS"/>
              </a:rPr>
              <a:t>2009</a:t>
            </a:r>
            <a:r>
              <a:rPr lang="ta-IN" sz="2000" dirty="0" smtClean="0">
                <a:latin typeface="Trebuchet MS"/>
                <a:cs typeface="Trebuchet MS"/>
              </a:rPr>
              <a:t>; Dunne et al. 20102</a:t>
            </a:r>
            <a:r>
              <a:rPr lang="en-US" sz="2000" dirty="0" smtClean="0">
                <a:latin typeface="Trebuchet MS"/>
                <a:cs typeface="Trebuchet MS"/>
              </a:rPr>
              <a:t>)  </a:t>
            </a:r>
            <a:endParaRPr lang="en-US" sz="2000" dirty="0">
              <a:latin typeface="Trebuchet MS"/>
              <a:cs typeface="Trebuchet MS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36120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229600" cy="726040"/>
          </a:xfrm>
        </p:spPr>
        <p:txBody>
          <a:bodyPr>
            <a:noAutofit/>
          </a:bodyPr>
          <a:lstStyle/>
          <a:p>
            <a:r>
              <a:rPr lang="en-US" sz="2600" dirty="0"/>
              <a:t>What about </a:t>
            </a:r>
            <a:r>
              <a:rPr lang="ta-IN" sz="2600" dirty="0" smtClean="0"/>
              <a:t>localized cloud effects?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348880"/>
            <a:ext cx="3384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Trebuchet MS"/>
                <a:cs typeface="Trebuchet MS"/>
              </a:rPr>
              <a:t>T</a:t>
            </a:r>
            <a:r>
              <a:rPr lang="ta-IN" sz="2000" dirty="0" smtClean="0">
                <a:latin typeface="Trebuchet MS"/>
                <a:cs typeface="Trebuchet MS"/>
              </a:rPr>
              <a:t>here are l</a:t>
            </a:r>
            <a:r>
              <a:rPr lang="en-US" sz="2000" dirty="0" err="1" smtClean="0">
                <a:latin typeface="Trebuchet MS"/>
                <a:cs typeface="Trebuchet MS"/>
              </a:rPr>
              <a:t>ocations</a:t>
            </a:r>
            <a:r>
              <a:rPr lang="en-US" sz="2000" dirty="0" smtClean="0">
                <a:latin typeface="Trebuchet MS"/>
                <a:cs typeface="Trebuchet MS"/>
              </a:rPr>
              <a:t> </a:t>
            </a:r>
            <a:r>
              <a:rPr lang="en-US" sz="2000" dirty="0">
                <a:latin typeface="Trebuchet MS"/>
                <a:cs typeface="Trebuchet MS"/>
              </a:rPr>
              <a:t>where aerosols are in short supply and limit </a:t>
            </a:r>
            <a:r>
              <a:rPr lang="en-US" sz="2000" dirty="0" smtClean="0">
                <a:latin typeface="Trebuchet MS"/>
                <a:cs typeface="Trebuchet MS"/>
              </a:rPr>
              <a:t>cloud formation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Trebuchet MS"/>
                <a:cs typeface="Trebuchet MS"/>
              </a:rPr>
              <a:t>Small </a:t>
            </a:r>
            <a:r>
              <a:rPr lang="en-US" sz="2000" dirty="0">
                <a:latin typeface="Trebuchet MS"/>
                <a:cs typeface="Trebuchet MS"/>
              </a:rPr>
              <a:t>changes in the CCN </a:t>
            </a:r>
            <a:r>
              <a:rPr lang="en-US" sz="2000" dirty="0" smtClean="0">
                <a:latin typeface="Trebuchet MS"/>
                <a:cs typeface="Trebuchet MS"/>
              </a:rPr>
              <a:t>concentration from combustion </a:t>
            </a:r>
            <a:r>
              <a:rPr lang="ta-IN" sz="2000" dirty="0" smtClean="0">
                <a:latin typeface="Trebuchet MS"/>
                <a:cs typeface="Trebuchet MS"/>
              </a:rPr>
              <a:t>in</a:t>
            </a:r>
            <a:r>
              <a:rPr lang="en-US" sz="2000" dirty="0" smtClean="0">
                <a:latin typeface="Trebuchet MS"/>
                <a:cs typeface="Trebuchet MS"/>
              </a:rPr>
              <a:t> </a:t>
            </a:r>
            <a:r>
              <a:rPr lang="en-US" sz="2000" dirty="0">
                <a:latin typeface="Trebuchet MS"/>
                <a:cs typeface="Trebuchet MS"/>
              </a:rPr>
              <a:t>such locations have </a:t>
            </a:r>
            <a:r>
              <a:rPr lang="en-US" sz="2000" dirty="0" smtClean="0">
                <a:latin typeface="Trebuchet MS"/>
                <a:cs typeface="Trebuchet MS"/>
              </a:rPr>
              <a:t>been shown </a:t>
            </a:r>
            <a:r>
              <a:rPr lang="en-US" sz="2000" dirty="0">
                <a:latin typeface="Trebuchet MS"/>
                <a:cs typeface="Trebuchet MS"/>
              </a:rPr>
              <a:t>to </a:t>
            </a:r>
            <a:r>
              <a:rPr lang="en-US" sz="2000" dirty="0" smtClean="0">
                <a:latin typeface="Trebuchet MS"/>
                <a:cs typeface="Trebuchet MS"/>
              </a:rPr>
              <a:t>dramatically alter </a:t>
            </a:r>
            <a:r>
              <a:rPr lang="en-US" sz="2000" dirty="0">
                <a:latin typeface="Trebuchet MS"/>
                <a:cs typeface="Trebuchet MS"/>
              </a:rPr>
              <a:t>clouds (e.g. Rosenfeld et al., 2006; Koren et al., 2012)</a:t>
            </a:r>
            <a:r>
              <a:rPr lang="en-US" sz="2000" dirty="0" smtClean="0">
                <a:latin typeface="Trebuchet MS"/>
                <a:cs typeface="Trebuchet MS"/>
              </a:rPr>
              <a:t>.</a:t>
            </a:r>
            <a:endParaRPr lang="ta-IN" sz="2000" dirty="0" smtClean="0">
              <a:latin typeface="Trebuchet MS"/>
              <a:cs typeface="Trebuchet MS"/>
            </a:endParaRPr>
          </a:p>
        </p:txBody>
      </p:sp>
      <p:pic>
        <p:nvPicPr>
          <p:cNvPr id="8" name="Picture 7" descr="atlantic_shiptracks_lr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276872"/>
            <a:ext cx="480136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126876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rebuchet MS"/>
                <a:cs typeface="Trebuchet MS"/>
              </a:rPr>
              <a:t>E.g. Marine stratocumulus clouds (MSc)</a:t>
            </a:r>
            <a:endParaRPr lang="en-US" sz="2400" b="1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310287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>
            <a:normAutofit/>
          </a:bodyPr>
          <a:lstStyle/>
          <a:p>
            <a:r>
              <a:rPr lang="en-US" dirty="0" smtClean="0"/>
              <a:t>Analysis with </a:t>
            </a:r>
            <a:r>
              <a:rPr lang="en-US" dirty="0" err="1" smtClean="0"/>
              <a:t>IPython</a:t>
            </a:r>
            <a:endParaRPr lang="en-US" dirty="0"/>
          </a:p>
        </p:txBody>
      </p:sp>
      <p:pic>
        <p:nvPicPr>
          <p:cNvPr id="4" name="Picture 3" descr="MODIS_CF-2802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11436"/>
            <a:ext cx="5839353" cy="3999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90872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Trebuchet MS"/>
                <a:cs typeface="Trebuchet MS"/>
              </a:rPr>
              <a:t>MODIS Terra &amp; Aqua Daily Level-3 data, ver. 5.1 (MOD08.D3.051</a:t>
            </a:r>
            <a:r>
              <a:rPr lang="en-US" dirty="0" smtClean="0">
                <a:latin typeface="Trebuchet MS"/>
                <a:cs typeface="Trebuchet MS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rebuchet MS"/>
                <a:cs typeface="Trebuchet MS"/>
              </a:rPr>
              <a:t>Mask data by: (1) cloud</a:t>
            </a:r>
            <a:r>
              <a:rPr lang="en-US" dirty="0">
                <a:latin typeface="Trebuchet MS"/>
                <a:cs typeface="Trebuchet MS"/>
              </a:rPr>
              <a:t>-top </a:t>
            </a:r>
            <a:r>
              <a:rPr lang="en-US" dirty="0" smtClean="0">
                <a:latin typeface="Trebuchet MS"/>
                <a:cs typeface="Trebuchet MS"/>
              </a:rPr>
              <a:t>pressure </a:t>
            </a:r>
            <a:r>
              <a:rPr lang="en-US" dirty="0">
                <a:latin typeface="Trebuchet MS"/>
                <a:cs typeface="Trebuchet MS"/>
              </a:rPr>
              <a:t>of &gt;800 </a:t>
            </a:r>
            <a:r>
              <a:rPr lang="en-US" dirty="0" err="1">
                <a:latin typeface="Trebuchet MS"/>
                <a:cs typeface="Trebuchet MS"/>
              </a:rPr>
              <a:t>mb</a:t>
            </a:r>
            <a:r>
              <a:rPr lang="en-US" dirty="0">
                <a:latin typeface="Trebuchet MS"/>
                <a:cs typeface="Trebuchet MS"/>
              </a:rPr>
              <a:t>, </a:t>
            </a:r>
            <a:r>
              <a:rPr lang="en-US" dirty="0" smtClean="0">
                <a:latin typeface="Trebuchet MS"/>
                <a:cs typeface="Trebuchet MS"/>
              </a:rPr>
              <a:t>(2) optical </a:t>
            </a:r>
            <a:r>
              <a:rPr lang="en-US" dirty="0">
                <a:latin typeface="Trebuchet MS"/>
                <a:cs typeface="Trebuchet MS"/>
              </a:rPr>
              <a:t>depth </a:t>
            </a:r>
            <a:r>
              <a:rPr lang="en-US" dirty="0" smtClean="0">
                <a:latin typeface="Trebuchet MS"/>
                <a:cs typeface="Trebuchet MS"/>
              </a:rPr>
              <a:t>of 3.6 to </a:t>
            </a:r>
            <a:r>
              <a:rPr lang="en-US" dirty="0">
                <a:latin typeface="Trebuchet MS"/>
                <a:cs typeface="Trebuchet MS"/>
              </a:rPr>
              <a:t>23.0</a:t>
            </a:r>
            <a:r>
              <a:rPr lang="en-US" dirty="0" smtClean="0">
                <a:latin typeface="Trebuchet MS"/>
                <a:cs typeface="Trebuchet MS"/>
              </a:rPr>
              <a:t>, and (3) ocean</a:t>
            </a:r>
            <a:r>
              <a:rPr lang="en-US" dirty="0">
                <a:latin typeface="Trebuchet MS"/>
                <a:cs typeface="Trebuchet MS"/>
              </a:rPr>
              <a:t>-</a:t>
            </a:r>
            <a:r>
              <a:rPr lang="en-US" dirty="0" smtClean="0">
                <a:latin typeface="Trebuchet MS"/>
                <a:cs typeface="Trebuchet MS"/>
              </a:rPr>
              <a:t>areas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rebuchet MS"/>
                <a:cs typeface="Trebuchet MS"/>
              </a:rPr>
              <a:t>16 strongest </a:t>
            </a:r>
            <a:r>
              <a:rPr lang="en-US" dirty="0" err="1" smtClean="0">
                <a:latin typeface="Trebuchet MS"/>
                <a:cs typeface="Trebuchet MS"/>
              </a:rPr>
              <a:t>Forbush</a:t>
            </a:r>
            <a:r>
              <a:rPr lang="en-US" dirty="0" smtClean="0">
                <a:latin typeface="Trebuchet MS"/>
                <a:cs typeface="Trebuchet MS"/>
              </a:rPr>
              <a:t> decreases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276872"/>
            <a:ext cx="23042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/>
                <a:cs typeface="Trebuchet MS"/>
              </a:rPr>
              <a:t>Advantages of analysis in </a:t>
            </a:r>
            <a:r>
              <a:rPr lang="en-US" b="1" dirty="0" err="1" smtClean="0">
                <a:latin typeface="Trebuchet MS"/>
                <a:cs typeface="Trebuchet MS"/>
              </a:rPr>
              <a:t>IPython</a:t>
            </a:r>
            <a:r>
              <a:rPr lang="en-US" dirty="0" smtClean="0">
                <a:latin typeface="Trebuchet MS"/>
                <a:cs typeface="Trebuchet MS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rebuchet MS"/>
                <a:cs typeface="Trebuchet MS"/>
              </a:rPr>
              <a:t>Can be applied to any dates rapidly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rebuchet MS"/>
                <a:cs typeface="Trebuchet MS"/>
              </a:rPr>
              <a:t>Easy selection of different cloud data (masks)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rebuchet MS"/>
                <a:cs typeface="Trebuchet MS"/>
              </a:rPr>
              <a:t>I</a:t>
            </a:r>
            <a:r>
              <a:rPr lang="en-US" dirty="0" smtClean="0">
                <a:latin typeface="Trebuchet MS"/>
                <a:cs typeface="Trebuchet MS"/>
              </a:rPr>
              <a:t>mplementation of robust statistical methods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rebuchet MS"/>
                <a:cs typeface="Trebuchet MS"/>
              </a:rPr>
              <a:t>Fast and scalable data processing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Trebuchet MS"/>
              <a:cs typeface="Trebuchet MS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046295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30622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Cloud top pressure, optical depth and cloud cover for marine stratocumulus</a:t>
            </a:r>
            <a:endParaRPr lang="en-US" dirty="0"/>
          </a:p>
        </p:txBody>
      </p:sp>
      <p:pic>
        <p:nvPicPr>
          <p:cNvPr id="5" name="Picture 4" descr="MODIS_all_dat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90010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785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/>
          <a:lstStyle/>
          <a:p>
            <a:r>
              <a:rPr lang="en-US" dirty="0" smtClean="0"/>
              <a:t>First results</a:t>
            </a:r>
            <a:endParaRPr lang="en-US" dirty="0"/>
          </a:p>
        </p:txBody>
      </p:sp>
      <p:pic>
        <p:nvPicPr>
          <p:cNvPr id="4" name="Picture 3" descr="results_C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6336703" cy="3168352"/>
          </a:xfrm>
          <a:prstGeom prst="rect">
            <a:avLst/>
          </a:prstGeom>
        </p:spPr>
      </p:pic>
      <p:pic>
        <p:nvPicPr>
          <p:cNvPr id="5" name="Picture 4" descr="results_pr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43757"/>
            <a:ext cx="4248471" cy="2281587"/>
          </a:xfrm>
          <a:prstGeom prst="rect">
            <a:avLst/>
          </a:prstGeom>
        </p:spPr>
      </p:pic>
      <p:pic>
        <p:nvPicPr>
          <p:cNvPr id="6" name="Picture 5" descr="results_ta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4221088"/>
            <a:ext cx="460851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869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13950" y="1196752"/>
            <a:ext cx="8558522" cy="5112568"/>
          </a:xfrm>
        </p:spPr>
        <p:txBody>
          <a:bodyPr>
            <a:normAutofit/>
          </a:bodyPr>
          <a:lstStyle/>
          <a:p>
            <a:r>
              <a:rPr lang="en-US" sz="2400" dirty="0" smtClean="0">
                <a:ea typeface="Wingdings"/>
                <a:sym typeface="Wingdings"/>
              </a:rPr>
              <a:t>GCR-cloud signal still undetected using global cloud satellite data</a:t>
            </a:r>
          </a:p>
          <a:p>
            <a:endParaRPr lang="en-US" sz="2400" dirty="0">
              <a:ea typeface="Wingdings"/>
              <a:sym typeface="Wingdings"/>
            </a:endParaRPr>
          </a:p>
          <a:p>
            <a:r>
              <a:rPr lang="en-US" sz="2400" dirty="0" smtClean="0">
                <a:ea typeface="Wingdings"/>
                <a:sym typeface="Wingdings"/>
              </a:rPr>
              <a:t>Diverse range of subtle, local-scale, impacts on clouds may still remain (e</a:t>
            </a:r>
            <a:r>
              <a:rPr lang="ta-IN" sz="2400" dirty="0" smtClean="0">
                <a:ea typeface="Wingdings"/>
                <a:sym typeface="Wingdings"/>
              </a:rPr>
              <a:t>.</a:t>
            </a:r>
            <a:r>
              <a:rPr lang="en-US" sz="2400" dirty="0" smtClean="0">
                <a:ea typeface="Wingdings"/>
                <a:sym typeface="Wingdings"/>
              </a:rPr>
              <a:t>g. </a:t>
            </a:r>
            <a:r>
              <a:rPr lang="ta-IN" sz="2400" dirty="0" smtClean="0">
                <a:ea typeface="Wingdings"/>
                <a:sym typeface="Wingdings"/>
              </a:rPr>
              <a:t>high-level supercooled clouds</a:t>
            </a:r>
            <a:r>
              <a:rPr lang="en-US" sz="2400" dirty="0" smtClean="0">
                <a:ea typeface="Wingdings"/>
                <a:sym typeface="Wingdings"/>
              </a:rPr>
              <a:t>) </a:t>
            </a:r>
          </a:p>
          <a:p>
            <a:endParaRPr lang="en-US" sz="2400" dirty="0">
              <a:ea typeface="Wingdings"/>
              <a:sym typeface="Wingdings"/>
            </a:endParaRPr>
          </a:p>
          <a:p>
            <a:r>
              <a:rPr lang="en-US" sz="2400" dirty="0"/>
              <a:t>Identification of solar—terrestrial links connected to many issues </a:t>
            </a:r>
            <a:r>
              <a:rPr lang="en-US" sz="2400" dirty="0">
                <a:ea typeface="Wingdings"/>
                <a:sym typeface="Wingdings"/>
              </a:rPr>
              <a:t>-&gt; much uncertainty still pervades</a:t>
            </a:r>
          </a:p>
          <a:p>
            <a:endParaRPr lang="en-US" sz="2400" dirty="0">
              <a:ea typeface="Wingdings"/>
              <a:sym typeface="Wingdings"/>
            </a:endParaRPr>
          </a:p>
          <a:p>
            <a:r>
              <a:rPr lang="en-US" sz="2400" dirty="0">
                <a:ea typeface="Wingdings"/>
                <a:sym typeface="Wingdings"/>
              </a:rPr>
              <a:t>Open access coding approach (</a:t>
            </a:r>
            <a:r>
              <a:rPr lang="en-US" sz="2400" dirty="0" err="1">
                <a:ea typeface="Wingdings"/>
                <a:sym typeface="Wingdings"/>
              </a:rPr>
              <a:t>IPython</a:t>
            </a:r>
            <a:r>
              <a:rPr lang="en-US" sz="2400" dirty="0">
                <a:ea typeface="Wingdings"/>
                <a:sym typeface="Wingdings"/>
              </a:rPr>
              <a:t>) allows us to better share experience/knowledge and solve some of the difficulties of past studies (reproducible work)</a:t>
            </a:r>
          </a:p>
          <a:p>
            <a:endParaRPr lang="en-US" sz="2400" dirty="0" smtClean="0">
              <a:ea typeface="Wingdings"/>
              <a:sym typeface="Wingdings"/>
            </a:endParaRPr>
          </a:p>
          <a:p>
            <a:endParaRPr lang="en-US" sz="2400" dirty="0">
              <a:ea typeface="Wingdings"/>
              <a:sym typeface="Wingdings"/>
            </a:endParaRPr>
          </a:p>
          <a:p>
            <a:endParaRPr lang="en-US" sz="2400" dirty="0" smtClean="0">
              <a:ea typeface="Wingdings"/>
              <a:sym typeface="Wingdings"/>
            </a:endParaRP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229600" cy="65403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Conclusions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754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set_zadnji_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0"/>
            <a:ext cx="9939193" cy="6858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76470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FFFFFF"/>
                </a:solidFill>
                <a:latin typeface="Verdana" pitchFamily="34" charset="0"/>
              </a:rPr>
              <a:t>Thank you!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508518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Verdana"/>
                <a:cs typeface="Verdana"/>
              </a:rPr>
              <a:t>This </a:t>
            </a:r>
            <a:r>
              <a:rPr lang="en-US" sz="2000" dirty="0">
                <a:solidFill>
                  <a:schemeClr val="bg1"/>
                </a:solidFill>
                <a:latin typeface="Verdana"/>
                <a:cs typeface="Verdana"/>
              </a:rPr>
              <a:t>work </a:t>
            </a:r>
            <a:r>
              <a:rPr lang="en-US" sz="2000" dirty="0" smtClean="0">
                <a:solidFill>
                  <a:schemeClr val="bg1"/>
                </a:solidFill>
                <a:latin typeface="Verdana"/>
                <a:cs typeface="Verdana"/>
              </a:rPr>
              <a:t>received </a:t>
            </a:r>
            <a:r>
              <a:rPr lang="en-US" sz="2000" dirty="0">
                <a:solidFill>
                  <a:schemeClr val="bg1"/>
                </a:solidFill>
                <a:latin typeface="Verdana"/>
                <a:cs typeface="Verdana"/>
              </a:rPr>
              <a:t>support from </a:t>
            </a:r>
            <a:r>
              <a:rPr lang="en-US" sz="2000" dirty="0" smtClean="0">
                <a:solidFill>
                  <a:schemeClr val="bg1"/>
                </a:solidFill>
                <a:latin typeface="Verdana"/>
                <a:cs typeface="Verdana"/>
              </a:rPr>
              <a:t>European </a:t>
            </a:r>
            <a:r>
              <a:rPr lang="en-US" sz="2000" b="1" dirty="0">
                <a:solidFill>
                  <a:schemeClr val="bg1"/>
                </a:solidFill>
                <a:latin typeface="Verdana"/>
                <a:cs typeface="Verdana"/>
              </a:rPr>
              <a:t>COST Action </a:t>
            </a:r>
            <a:r>
              <a:rPr lang="en-US" sz="2000" b="1" dirty="0" smtClean="0">
                <a:solidFill>
                  <a:schemeClr val="bg1"/>
                </a:solidFill>
                <a:latin typeface="Verdana"/>
                <a:cs typeface="Verdana"/>
              </a:rPr>
              <a:t>ES1005 (</a:t>
            </a:r>
            <a:r>
              <a:rPr lang="en-US" sz="2000" b="1" dirty="0">
                <a:solidFill>
                  <a:schemeClr val="bg1"/>
                </a:solidFill>
                <a:latin typeface="Verdana"/>
                <a:cs typeface="Verdana"/>
              </a:rPr>
              <a:t>TOSCA) </a:t>
            </a:r>
            <a:r>
              <a:rPr lang="en-US" sz="2000" dirty="0">
                <a:solidFill>
                  <a:schemeClr val="bg1"/>
                </a:solidFill>
                <a:latin typeface="Verdana"/>
                <a:cs typeface="Verdana"/>
              </a:rPr>
              <a:t>and</a:t>
            </a:r>
            <a:r>
              <a:rPr lang="en-US" sz="2000" b="1" dirty="0">
                <a:solidFill>
                  <a:schemeClr val="bg1"/>
                </a:solidFill>
                <a:latin typeface="Verdana"/>
                <a:cs typeface="Verdana"/>
              </a:rPr>
              <a:t> SOLSTEL </a:t>
            </a:r>
            <a:r>
              <a:rPr lang="en-US" sz="2000" dirty="0">
                <a:solidFill>
                  <a:schemeClr val="bg1"/>
                </a:solidFill>
                <a:latin typeface="Verdana"/>
                <a:cs typeface="Verdana"/>
              </a:rPr>
              <a:t>(HRZZ project 6212</a:t>
            </a:r>
            <a:r>
              <a:rPr lang="en-US" sz="2000" dirty="0" smtClean="0">
                <a:solidFill>
                  <a:schemeClr val="bg1"/>
                </a:solidFill>
                <a:latin typeface="Verdana"/>
                <a:cs typeface="Verdana"/>
              </a:rPr>
              <a:t>)</a:t>
            </a:r>
            <a:r>
              <a:rPr lang="ta-IN" sz="2000" dirty="0" smtClean="0">
                <a:solidFill>
                  <a:schemeClr val="bg1"/>
                </a:solidFill>
                <a:latin typeface="Verdana"/>
                <a:cs typeface="Verdana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8184" y="6525344"/>
            <a:ext cx="28550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Verdana"/>
                <a:cs typeface="Verdana"/>
              </a:rPr>
              <a:t>VIDEO</a:t>
            </a:r>
            <a:r>
              <a:rPr lang="ta-IN" sz="800" dirty="0" smtClean="0">
                <a:solidFill>
                  <a:schemeClr val="bg1"/>
                </a:solidFill>
                <a:latin typeface="Verdana"/>
                <a:cs typeface="Verdana"/>
              </a:rPr>
              <a:t> BY: J. ČALOGOVIĆ, HVAR, SEPTEMBER 2013</a:t>
            </a:r>
            <a:endParaRPr lang="en-US" sz="8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ta-IN" sz="3000" dirty="0" smtClean="0">
                <a:solidFill>
                  <a:srgbClr val="17375E"/>
                </a:solidFill>
              </a:rPr>
              <a:t>MODIS c</a:t>
            </a:r>
            <a:r>
              <a:rPr lang="en-US" sz="3000" dirty="0" smtClean="0">
                <a:solidFill>
                  <a:srgbClr val="17375E"/>
                </a:solidFill>
              </a:rPr>
              <a:t>loud data</a:t>
            </a:r>
            <a:endParaRPr lang="en-US" sz="3000" dirty="0">
              <a:solidFill>
                <a:srgbClr val="17375E"/>
              </a:solidFill>
            </a:endParaRPr>
          </a:p>
        </p:txBody>
      </p:sp>
      <p:pic>
        <p:nvPicPr>
          <p:cNvPr id="6" name="Picture 2" descr="C:\Users\Ben Laken\Desktop\Work\Presentations\2011_JAPAN\images\mod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3654551" cy="241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MODIS_cloud_e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73016"/>
            <a:ext cx="3229828" cy="29499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908720"/>
            <a:ext cx="820891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 err="1" smtClean="0">
                <a:latin typeface="Trebuchet MS"/>
                <a:cs typeface="Trebuchet MS"/>
              </a:rPr>
              <a:t>MODerate</a:t>
            </a:r>
            <a:r>
              <a:rPr lang="en-US" sz="2000" b="1" dirty="0" smtClean="0">
                <a:latin typeface="Trebuchet MS"/>
                <a:cs typeface="Trebuchet MS"/>
              </a:rPr>
              <a:t> Resolution Imaging </a:t>
            </a:r>
            <a:r>
              <a:rPr lang="en-US" sz="2000" b="1" dirty="0" err="1" smtClean="0">
                <a:latin typeface="Trebuchet MS"/>
                <a:cs typeface="Trebuchet MS"/>
              </a:rPr>
              <a:t>Spectroradiometer</a:t>
            </a:r>
            <a:endParaRPr lang="en-US" sz="2000" b="1" dirty="0" smtClean="0">
              <a:latin typeface="Trebuchet MS"/>
              <a:cs typeface="Trebuchet MS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latin typeface="Trebuchet MS"/>
                <a:cs typeface="Trebuchet MS"/>
              </a:rPr>
              <a:t>views in 36 channels from Visible to thermal IR, on board two polar orbiting satellites Aqua, and Terra, operational since 2000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latin typeface="Trebuchet MS"/>
                <a:cs typeface="Trebuchet MS"/>
              </a:rPr>
              <a:t>temporal resolution: 12h, spatial resolution: 1° x 1°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latin typeface="Trebuchet MS"/>
                <a:cs typeface="Trebuchet MS"/>
              </a:rPr>
              <a:t>MODIS Terra &amp; Aqua Daily Level-3 data, ver. 5.1 (MOD08.D3.051), available since 01.03.2000 till today</a:t>
            </a:r>
            <a:endParaRPr lang="hr-HR" sz="2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763434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chanism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156" y="969379"/>
            <a:ext cx="8310260" cy="54119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83038" y="6309320"/>
            <a:ext cx="240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Kodera</a:t>
            </a:r>
            <a:r>
              <a:rPr lang="hr-HR" dirty="0" smtClean="0"/>
              <a:t> &amp; </a:t>
            </a:r>
            <a:r>
              <a:rPr lang="hr-HR" dirty="0" err="1" smtClean="0"/>
              <a:t>Kuroda</a:t>
            </a:r>
            <a:r>
              <a:rPr lang="hr-HR" dirty="0" smtClean="0"/>
              <a:t> , 2002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9552" y="4941168"/>
            <a:ext cx="1080120" cy="877051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9069" y="188640"/>
            <a:ext cx="7985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Theoretical solar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influence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on climate</a:t>
            </a:r>
          </a:p>
        </p:txBody>
      </p:sp>
    </p:spTree>
    <p:extLst>
      <p:ext uri="{BB962C8B-B14F-4D97-AF65-F5344CB8AC3E}">
        <p14:creationId xmlns:p14="http://schemas.microsoft.com/office/powerpoint/2010/main" val="200566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CR-cloud-mechanis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752099" cy="5832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7953" y="6309320"/>
            <a:ext cx="3108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Laken</a:t>
            </a:r>
            <a:r>
              <a:rPr lang="en-US" sz="1400" dirty="0" smtClean="0"/>
              <a:t> &amp; </a:t>
            </a:r>
            <a:r>
              <a:rPr lang="ta-IN" sz="1400" dirty="0" smtClean="0"/>
              <a:t>Č</a:t>
            </a:r>
            <a:r>
              <a:rPr lang="en-US" sz="1400" dirty="0" err="1" smtClean="0"/>
              <a:t>alogovi</a:t>
            </a:r>
            <a:r>
              <a:rPr lang="ta-IN" sz="1400" dirty="0" smtClean="0"/>
              <a:t>ć, TOSCA handbook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90856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634082"/>
          </a:xfrm>
        </p:spPr>
        <p:txBody>
          <a:bodyPr/>
          <a:lstStyle/>
          <a:p>
            <a:r>
              <a:rPr lang="en-US" dirty="0" smtClean="0"/>
              <a:t>Still controversial topic…</a:t>
            </a:r>
            <a:endParaRPr lang="en-US" dirty="0"/>
          </a:p>
        </p:txBody>
      </p:sp>
      <p:pic>
        <p:nvPicPr>
          <p:cNvPr id="4" name="Picture 3" descr="new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6" y="1124744"/>
            <a:ext cx="4547512" cy="4787226"/>
          </a:xfrm>
          <a:prstGeom prst="rect">
            <a:avLst/>
          </a:prstGeom>
        </p:spPr>
      </p:pic>
      <p:pic>
        <p:nvPicPr>
          <p:cNvPr id="5" name="Picture 4" descr="new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99" y="1562968"/>
            <a:ext cx="4319197" cy="3450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6021288"/>
            <a:ext cx="5469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rebuchet MS"/>
                <a:cs typeface="Trebuchet MS"/>
              </a:rPr>
              <a:t>… and beloved argument for climate skeptics!</a:t>
            </a:r>
            <a:endParaRPr lang="en-US" sz="2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562154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x-none" sz="2800" dirty="0" smtClean="0"/>
              <a:t>Scientific papers </a:t>
            </a:r>
            <a:r>
              <a:rPr lang="en-US" sz="2800" dirty="0" smtClean="0"/>
              <a:t>show </a:t>
            </a:r>
            <a:r>
              <a:rPr lang="ta-IN" sz="2800" dirty="0" smtClean="0"/>
              <a:t>also </a:t>
            </a:r>
            <a:r>
              <a:rPr lang="en-US" sz="2800" dirty="0" smtClean="0"/>
              <a:t>conflicting results</a:t>
            </a:r>
            <a:br>
              <a:rPr lang="en-US" sz="2800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eg</a:t>
            </a:r>
            <a:r>
              <a:rPr lang="en-US" sz="2400" dirty="0"/>
              <a:t>. Short-term studies using </a:t>
            </a:r>
            <a:r>
              <a:rPr lang="en-US" sz="2400" dirty="0" err="1"/>
              <a:t>Forbush</a:t>
            </a:r>
            <a:r>
              <a:rPr lang="en-US" sz="2400" dirty="0"/>
              <a:t> </a:t>
            </a:r>
            <a:r>
              <a:rPr lang="en-US" sz="2400" dirty="0" smtClean="0"/>
              <a:t>decreases)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1484784"/>
            <a:ext cx="8496944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baseline="0" dirty="0" smtClean="0">
                <a:latin typeface="Trebuchet MS"/>
                <a:cs typeface="Trebuchet MS"/>
              </a:rPr>
              <a:t> </a:t>
            </a:r>
            <a:r>
              <a:rPr lang="en-US" sz="1600" b="1" baseline="0" dirty="0" smtClean="0">
                <a:solidFill>
                  <a:srgbClr val="C00000"/>
                </a:solidFill>
                <a:latin typeface="Trebuchet MS"/>
                <a:cs typeface="Trebuchet MS"/>
              </a:rPr>
              <a:t>positive correlations:</a:t>
            </a:r>
            <a:endParaRPr lang="en-US" sz="1600" b="1" baseline="0" dirty="0" smtClean="0">
              <a:latin typeface="Trebuchet MS"/>
              <a:cs typeface="Trebuchet MS"/>
            </a:endParaRPr>
          </a:p>
          <a:p>
            <a:pPr lvl="1">
              <a:spcBef>
                <a:spcPct val="20000"/>
              </a:spcBef>
            </a:pPr>
            <a:r>
              <a:rPr lang="en-GB" sz="1600" dirty="0" smtClean="0">
                <a:latin typeface="Trebuchet MS"/>
                <a:cs typeface="Trebuchet MS"/>
              </a:rPr>
              <a:t>Tinsley </a:t>
            </a:r>
            <a:r>
              <a:rPr lang="en-GB" sz="1600" dirty="0">
                <a:latin typeface="Trebuchet MS"/>
                <a:cs typeface="Trebuchet MS"/>
              </a:rPr>
              <a:t>&amp; </a:t>
            </a:r>
            <a:r>
              <a:rPr lang="en-GB" sz="1600" dirty="0" err="1">
                <a:latin typeface="Trebuchet MS"/>
                <a:cs typeface="Trebuchet MS"/>
              </a:rPr>
              <a:t>Deen</a:t>
            </a:r>
            <a:r>
              <a:rPr lang="en-GB" sz="1600" dirty="0">
                <a:latin typeface="Trebuchet MS"/>
                <a:cs typeface="Trebuchet MS"/>
              </a:rPr>
              <a:t>, 1991;  </a:t>
            </a:r>
            <a:r>
              <a:rPr lang="en-GB" sz="1600" dirty="0" err="1">
                <a:latin typeface="Trebuchet MS"/>
                <a:cs typeface="Trebuchet MS"/>
              </a:rPr>
              <a:t>Pudovkin</a:t>
            </a:r>
            <a:r>
              <a:rPr lang="en-GB" sz="1600" dirty="0">
                <a:latin typeface="Trebuchet MS"/>
                <a:cs typeface="Trebuchet MS"/>
              </a:rPr>
              <a:t> &amp; </a:t>
            </a:r>
            <a:r>
              <a:rPr lang="en-GB" sz="1600" dirty="0" err="1">
                <a:latin typeface="Trebuchet MS"/>
                <a:cs typeface="Trebuchet MS"/>
              </a:rPr>
              <a:t>Vertenenko</a:t>
            </a:r>
            <a:r>
              <a:rPr lang="en-GB" sz="1600" dirty="0">
                <a:latin typeface="Trebuchet MS"/>
                <a:cs typeface="Trebuchet MS"/>
              </a:rPr>
              <a:t>, 1995; Todd &amp; </a:t>
            </a:r>
            <a:r>
              <a:rPr lang="en-GB" sz="1600" dirty="0" err="1">
                <a:latin typeface="Trebuchet MS"/>
                <a:cs typeface="Trebuchet MS"/>
              </a:rPr>
              <a:t>Kniveton</a:t>
            </a:r>
            <a:r>
              <a:rPr lang="en-GB" sz="1600" dirty="0">
                <a:latin typeface="Trebuchet MS"/>
                <a:cs typeface="Trebuchet MS"/>
              </a:rPr>
              <a:t>, 2001; 2004; </a:t>
            </a:r>
            <a:r>
              <a:rPr lang="en-GB" sz="1600" dirty="0" err="1">
                <a:latin typeface="Trebuchet MS"/>
                <a:cs typeface="Trebuchet MS"/>
              </a:rPr>
              <a:t>Kniveton</a:t>
            </a:r>
            <a:r>
              <a:rPr lang="en-GB" sz="1600" dirty="0">
                <a:latin typeface="Trebuchet MS"/>
                <a:cs typeface="Trebuchet MS"/>
              </a:rPr>
              <a:t>, 2004; Harrison &amp; Stephenson, 2006; </a:t>
            </a:r>
            <a:r>
              <a:rPr lang="en-GB" sz="1600" dirty="0" err="1">
                <a:latin typeface="Trebuchet MS"/>
                <a:cs typeface="Trebuchet MS"/>
              </a:rPr>
              <a:t>Svensmark</a:t>
            </a:r>
            <a:r>
              <a:rPr lang="en-GB" sz="1600" dirty="0">
                <a:latin typeface="Trebuchet MS"/>
                <a:cs typeface="Trebuchet MS"/>
              </a:rPr>
              <a:t> </a:t>
            </a:r>
            <a:r>
              <a:rPr lang="en-GB" sz="1600" i="1" dirty="0">
                <a:latin typeface="Trebuchet MS"/>
                <a:cs typeface="Trebuchet MS"/>
              </a:rPr>
              <a:t>et al.</a:t>
            </a:r>
            <a:r>
              <a:rPr lang="en-GB" sz="1600" dirty="0">
                <a:latin typeface="Trebuchet MS"/>
                <a:cs typeface="Trebuchet MS"/>
              </a:rPr>
              <a:t>, 2009; </a:t>
            </a:r>
            <a:r>
              <a:rPr lang="en-GB" sz="1600" dirty="0" err="1">
                <a:latin typeface="Trebuchet MS"/>
                <a:cs typeface="Trebuchet MS"/>
              </a:rPr>
              <a:t>Solovyev</a:t>
            </a:r>
            <a:r>
              <a:rPr lang="en-GB" sz="1600" dirty="0">
                <a:latin typeface="Trebuchet MS"/>
                <a:cs typeface="Trebuchet MS"/>
              </a:rPr>
              <a:t> &amp; </a:t>
            </a:r>
            <a:r>
              <a:rPr lang="en-GB" sz="1600" dirty="0" err="1">
                <a:latin typeface="Trebuchet MS"/>
                <a:cs typeface="Trebuchet MS"/>
              </a:rPr>
              <a:t>Kozlov</a:t>
            </a:r>
            <a:r>
              <a:rPr lang="en-GB" sz="1600" dirty="0">
                <a:latin typeface="Trebuchet MS"/>
                <a:cs typeface="Trebuchet MS"/>
              </a:rPr>
              <a:t>, 2009; Harrison &amp; </a:t>
            </a:r>
            <a:r>
              <a:rPr lang="en-GB" sz="1600" dirty="0" err="1">
                <a:latin typeface="Trebuchet MS"/>
                <a:cs typeface="Trebuchet MS"/>
              </a:rPr>
              <a:t>Ambaum</a:t>
            </a:r>
            <a:r>
              <a:rPr lang="en-GB" sz="1600" dirty="0">
                <a:latin typeface="Trebuchet MS"/>
                <a:cs typeface="Trebuchet MS"/>
              </a:rPr>
              <a:t>, 2010; Harrison et al. 2011; </a:t>
            </a:r>
            <a:r>
              <a:rPr lang="en-GB" sz="1600" dirty="0" err="1">
                <a:latin typeface="Trebuchet MS"/>
                <a:cs typeface="Trebuchet MS"/>
              </a:rPr>
              <a:t>Okike</a:t>
            </a:r>
            <a:r>
              <a:rPr lang="en-GB" sz="1600" dirty="0">
                <a:latin typeface="Trebuchet MS"/>
                <a:cs typeface="Trebuchet MS"/>
              </a:rPr>
              <a:t> &amp; Collier, 2011; </a:t>
            </a:r>
            <a:r>
              <a:rPr lang="en-GB" sz="1600" dirty="0" smtClean="0">
                <a:latin typeface="Trebuchet MS"/>
                <a:cs typeface="Trebuchet MS"/>
              </a:rPr>
              <a:t>Dragi</a:t>
            </a:r>
            <a:r>
              <a:rPr lang="ta-IN" sz="1600" dirty="0">
                <a:latin typeface="Trebuchet MS"/>
                <a:cs typeface="Trebuchet MS"/>
              </a:rPr>
              <a:t>ć</a:t>
            </a:r>
            <a:r>
              <a:rPr lang="en-GB" sz="1600" dirty="0" smtClean="0">
                <a:latin typeface="Trebuchet MS"/>
                <a:cs typeface="Trebuchet MS"/>
              </a:rPr>
              <a:t> </a:t>
            </a:r>
            <a:r>
              <a:rPr lang="en-GB" sz="1600" dirty="0">
                <a:latin typeface="Trebuchet MS"/>
                <a:cs typeface="Trebuchet MS"/>
              </a:rPr>
              <a:t>et al. 2011; 2013; </a:t>
            </a:r>
            <a:r>
              <a:rPr lang="en-GB" sz="1600" dirty="0" err="1">
                <a:latin typeface="Trebuchet MS"/>
                <a:cs typeface="Trebuchet MS"/>
              </a:rPr>
              <a:t>Svensmark</a:t>
            </a:r>
            <a:r>
              <a:rPr lang="en-GB" sz="1600" dirty="0">
                <a:latin typeface="Trebuchet MS"/>
                <a:cs typeface="Trebuchet MS"/>
              </a:rPr>
              <a:t> et al., </a:t>
            </a:r>
            <a:r>
              <a:rPr lang="en-GB" sz="1600" dirty="0" smtClean="0">
                <a:latin typeface="Trebuchet MS"/>
                <a:cs typeface="Trebuchet MS"/>
              </a:rPr>
              <a:t>2012</a:t>
            </a:r>
            <a:r>
              <a:rPr lang="ta-IN" sz="1600" dirty="0" smtClean="0">
                <a:latin typeface="Trebuchet MS"/>
                <a:cs typeface="Trebuchet MS"/>
              </a:rPr>
              <a:t>; Zhou et al. 2013, Veretenko &amp; Ogurtsov 2015, Tsonis et al. 2015</a:t>
            </a:r>
            <a:endParaRPr lang="en-GB" sz="1600" dirty="0" smtClean="0">
              <a:latin typeface="Trebuchet MS"/>
              <a:cs typeface="Trebuchet MS"/>
            </a:endParaRPr>
          </a:p>
          <a:p>
            <a:pPr lvl="1">
              <a:spcBef>
                <a:spcPct val="20000"/>
              </a:spcBef>
            </a:pPr>
            <a:endParaRPr lang="en-US" sz="1600" baseline="0" dirty="0" smtClean="0">
              <a:latin typeface="Trebuchet MS"/>
              <a:cs typeface="Trebuchet MS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1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en-US" sz="1600" b="1" i="0" u="none" strike="noStrike" kern="1200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cs typeface="Trebuchet MS"/>
              </a:rPr>
              <a:t>negative correlations: </a:t>
            </a:r>
          </a:p>
          <a:p>
            <a:pPr lvl="1">
              <a:spcBef>
                <a:spcPct val="20000"/>
              </a:spcBef>
            </a:pPr>
            <a:r>
              <a:rPr lang="en-GB" sz="1600" dirty="0">
                <a:latin typeface="Trebuchet MS"/>
                <a:cs typeface="Trebuchet MS"/>
              </a:rPr>
              <a:t>Wang </a:t>
            </a:r>
            <a:r>
              <a:rPr lang="en-GB" sz="1600" i="1" dirty="0">
                <a:latin typeface="Trebuchet MS"/>
                <a:cs typeface="Trebuchet MS"/>
              </a:rPr>
              <a:t>et al.</a:t>
            </a:r>
            <a:r>
              <a:rPr lang="en-GB" sz="1600" dirty="0">
                <a:latin typeface="Trebuchet MS"/>
                <a:cs typeface="Trebuchet MS"/>
              </a:rPr>
              <a:t>, 2006;  </a:t>
            </a:r>
            <a:r>
              <a:rPr lang="en-GB" sz="1600" dirty="0" err="1">
                <a:latin typeface="Trebuchet MS"/>
                <a:cs typeface="Trebuchet MS"/>
              </a:rPr>
              <a:t>Troshichev</a:t>
            </a:r>
            <a:r>
              <a:rPr lang="en-GB" sz="1600" dirty="0">
                <a:latin typeface="Trebuchet MS"/>
                <a:cs typeface="Trebuchet MS"/>
              </a:rPr>
              <a:t> </a:t>
            </a:r>
            <a:r>
              <a:rPr lang="en-GB" sz="1600" i="1" dirty="0">
                <a:latin typeface="Trebuchet MS"/>
                <a:cs typeface="Trebuchet MS"/>
              </a:rPr>
              <a:t>et al</a:t>
            </a:r>
            <a:r>
              <a:rPr lang="en-GB" sz="1600" i="1" dirty="0" smtClean="0">
                <a:latin typeface="Trebuchet MS"/>
                <a:cs typeface="Trebuchet MS"/>
              </a:rPr>
              <a:t>.</a:t>
            </a:r>
            <a:r>
              <a:rPr lang="en-GB" sz="1600" dirty="0" smtClean="0">
                <a:latin typeface="Trebuchet MS"/>
                <a:cs typeface="Trebuchet MS"/>
              </a:rPr>
              <a:t>, 200</a:t>
            </a:r>
            <a:r>
              <a:rPr lang="ta-IN" sz="1600" dirty="0" smtClean="0">
                <a:latin typeface="Trebuchet MS"/>
                <a:cs typeface="Trebuchet MS"/>
              </a:rPr>
              <a:t>8</a:t>
            </a:r>
          </a:p>
          <a:p>
            <a:pPr lvl="1">
              <a:spcBef>
                <a:spcPct val="20000"/>
              </a:spcBef>
            </a:pPr>
            <a:endParaRPr lang="en-GB" sz="1600" dirty="0" smtClean="0">
              <a:latin typeface="Trebuchet MS"/>
              <a:cs typeface="Trebuchet MS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rebuchet MS"/>
                <a:cs typeface="Trebuchet MS"/>
              </a:rPr>
              <a:t> </a:t>
            </a:r>
            <a:r>
              <a:rPr lang="en-US" sz="1600" b="1" baseline="0" dirty="0" smtClean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no correlations or inconclusive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 results</a:t>
            </a:r>
            <a:r>
              <a:rPr lang="en-US" sz="1600" b="1" baseline="0" dirty="0" smtClean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:</a:t>
            </a:r>
          </a:p>
          <a:p>
            <a:pPr lvl="1">
              <a:spcBef>
                <a:spcPct val="20000"/>
              </a:spcBef>
            </a:pPr>
            <a:r>
              <a:rPr lang="en-US" sz="1600" dirty="0" smtClean="0">
                <a:latin typeface="Trebuchet MS"/>
                <a:cs typeface="Trebuchet MS"/>
              </a:rPr>
              <a:t> </a:t>
            </a:r>
            <a:r>
              <a:rPr lang="en-GB" sz="1600" dirty="0" err="1">
                <a:latin typeface="Trebuchet MS"/>
                <a:cs typeface="Trebuchet MS"/>
              </a:rPr>
              <a:t>Pallé</a:t>
            </a:r>
            <a:r>
              <a:rPr lang="en-GB" sz="1600" dirty="0">
                <a:latin typeface="Trebuchet MS"/>
                <a:cs typeface="Trebuchet MS"/>
              </a:rPr>
              <a:t> &amp; Butler, 2001; Lam &amp; Rodger, 2002 ; </a:t>
            </a:r>
            <a:r>
              <a:rPr lang="en-GB" sz="1600" dirty="0" err="1">
                <a:latin typeface="Trebuchet MS"/>
                <a:cs typeface="Trebuchet MS"/>
              </a:rPr>
              <a:t>Kristjánsson</a:t>
            </a:r>
            <a:r>
              <a:rPr lang="en-GB" sz="1600" dirty="0">
                <a:latin typeface="Trebuchet MS"/>
                <a:cs typeface="Trebuchet MS"/>
              </a:rPr>
              <a:t> </a:t>
            </a:r>
            <a:r>
              <a:rPr lang="en-GB" sz="1600" i="1" dirty="0">
                <a:latin typeface="Trebuchet MS"/>
                <a:cs typeface="Trebuchet MS"/>
              </a:rPr>
              <a:t>et al.</a:t>
            </a:r>
            <a:r>
              <a:rPr lang="en-GB" sz="1600" dirty="0">
                <a:latin typeface="Trebuchet MS"/>
                <a:cs typeface="Trebuchet MS"/>
              </a:rPr>
              <a:t>, 2008 ; Sloan &amp; </a:t>
            </a:r>
            <a:r>
              <a:rPr lang="en-GB" sz="1600" dirty="0" err="1">
                <a:latin typeface="Trebuchet MS"/>
                <a:cs typeface="Trebuchet MS"/>
              </a:rPr>
              <a:t>Wolfendale</a:t>
            </a:r>
            <a:r>
              <a:rPr lang="en-GB" sz="1600" dirty="0">
                <a:latin typeface="Trebuchet MS"/>
                <a:cs typeface="Trebuchet MS"/>
              </a:rPr>
              <a:t>, 2008; </a:t>
            </a:r>
            <a:r>
              <a:rPr lang="en-GB" sz="1600" dirty="0" err="1">
                <a:latin typeface="Trebuchet MS"/>
                <a:cs typeface="Trebuchet MS"/>
              </a:rPr>
              <a:t>Laken</a:t>
            </a:r>
            <a:r>
              <a:rPr lang="en-GB" sz="1600" dirty="0">
                <a:latin typeface="Trebuchet MS"/>
                <a:cs typeface="Trebuchet MS"/>
              </a:rPr>
              <a:t> </a:t>
            </a:r>
            <a:r>
              <a:rPr lang="en-GB" sz="1600" i="1" dirty="0">
                <a:latin typeface="Trebuchet MS"/>
                <a:cs typeface="Trebuchet MS"/>
              </a:rPr>
              <a:t>et al.</a:t>
            </a:r>
            <a:r>
              <a:rPr lang="en-GB" sz="1600" dirty="0">
                <a:latin typeface="Trebuchet MS"/>
                <a:cs typeface="Trebuchet MS"/>
              </a:rPr>
              <a:t>, 2009; </a:t>
            </a:r>
            <a:r>
              <a:rPr lang="en-GB" sz="1600" dirty="0" err="1">
                <a:latin typeface="Trebuchet MS"/>
                <a:cs typeface="Trebuchet MS"/>
              </a:rPr>
              <a:t>Čalogović</a:t>
            </a:r>
            <a:r>
              <a:rPr lang="en-GB" sz="1600" dirty="0">
                <a:latin typeface="Trebuchet MS"/>
                <a:cs typeface="Trebuchet MS"/>
              </a:rPr>
              <a:t> </a:t>
            </a:r>
            <a:r>
              <a:rPr lang="en-GB" sz="1600" i="1" dirty="0">
                <a:latin typeface="Trebuchet MS"/>
                <a:cs typeface="Trebuchet MS"/>
              </a:rPr>
              <a:t>et al.</a:t>
            </a:r>
            <a:r>
              <a:rPr lang="en-GB" sz="1600" dirty="0">
                <a:latin typeface="Trebuchet MS"/>
                <a:cs typeface="Trebuchet MS"/>
              </a:rPr>
              <a:t>, 2010; </a:t>
            </a:r>
            <a:r>
              <a:rPr lang="en-GB" sz="1600" dirty="0" err="1">
                <a:latin typeface="Trebuchet MS"/>
                <a:cs typeface="Trebuchet MS"/>
              </a:rPr>
              <a:t>Laken</a:t>
            </a:r>
            <a:r>
              <a:rPr lang="en-GB" sz="1600" dirty="0">
                <a:latin typeface="Trebuchet MS"/>
                <a:cs typeface="Trebuchet MS"/>
              </a:rPr>
              <a:t> &amp; </a:t>
            </a:r>
            <a:r>
              <a:rPr lang="en-GB" sz="1600" dirty="0" err="1">
                <a:latin typeface="Trebuchet MS"/>
                <a:cs typeface="Trebuchet MS"/>
              </a:rPr>
              <a:t>Kniveton</a:t>
            </a:r>
            <a:r>
              <a:rPr lang="en-GB" sz="1600" dirty="0">
                <a:latin typeface="Trebuchet MS"/>
                <a:cs typeface="Trebuchet MS"/>
              </a:rPr>
              <a:t> 2011; </a:t>
            </a:r>
            <a:r>
              <a:rPr lang="en-GB" sz="1600" dirty="0" err="1">
                <a:latin typeface="Trebuchet MS"/>
                <a:cs typeface="Trebuchet MS"/>
              </a:rPr>
              <a:t>Laken</a:t>
            </a:r>
            <a:r>
              <a:rPr lang="en-GB" sz="1600" dirty="0">
                <a:latin typeface="Trebuchet MS"/>
                <a:cs typeface="Trebuchet MS"/>
              </a:rPr>
              <a:t> et al., </a:t>
            </a:r>
            <a:r>
              <a:rPr lang="en-GB" sz="1600" dirty="0" smtClean="0">
                <a:latin typeface="Trebuchet MS"/>
                <a:cs typeface="Trebuchet MS"/>
              </a:rPr>
              <a:t>2012</a:t>
            </a:r>
            <a:endParaRPr lang="en-GB" sz="1600" dirty="0">
              <a:latin typeface="Trebuchet MS"/>
              <a:cs typeface="Trebuchet MS"/>
            </a:endParaRPr>
          </a:p>
          <a:p>
            <a:pPr lvl="1">
              <a:spcBef>
                <a:spcPct val="20000"/>
              </a:spcBef>
            </a:pPr>
            <a:endParaRPr lang="en-US" sz="1600" dirty="0" smtClean="0">
              <a:latin typeface="Trebuchet MS"/>
              <a:cs typeface="Trebuchet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5365665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2000" b="1" u="sng" dirty="0" smtClean="0">
                <a:solidFill>
                  <a:srgbClr val="800000"/>
                </a:solidFill>
                <a:latin typeface="Trebuchet MS"/>
                <a:cs typeface="Trebuchet MS"/>
              </a:rPr>
              <a:t>Why?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Trebuchet MS"/>
                <a:cs typeface="Trebuchet MS"/>
              </a:rPr>
              <a:t>I</a:t>
            </a:r>
            <a:r>
              <a:rPr lang="ta-IN" sz="2000" dirty="0" smtClean="0">
                <a:latin typeface="Trebuchet MS"/>
                <a:cs typeface="Trebuchet MS"/>
              </a:rPr>
              <a:t>mproper use of statistical tools / wrong statistical assumptions</a:t>
            </a:r>
          </a:p>
          <a:p>
            <a:pPr marL="285750" indent="-285750">
              <a:buFont typeface="Arial"/>
              <a:buChar char="•"/>
            </a:pPr>
            <a:r>
              <a:rPr lang="ta-IN" sz="2000" dirty="0" smtClean="0">
                <a:latin typeface="Trebuchet MS"/>
                <a:cs typeface="Trebuchet MS"/>
              </a:rPr>
              <a:t>“quality” and properties of cloud datasets</a:t>
            </a:r>
            <a:endParaRPr lang="en-US" sz="2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426719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Open-access coding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72608"/>
          </a:xfrm>
        </p:spPr>
        <p:txBody>
          <a:bodyPr>
            <a:noAutofit/>
          </a:bodyPr>
          <a:lstStyle/>
          <a:p>
            <a:r>
              <a:rPr lang="en-US" sz="2200" dirty="0"/>
              <a:t>R</a:t>
            </a:r>
            <a:r>
              <a:rPr lang="en-US" sz="2200" dirty="0" smtClean="0"/>
              <a:t>eliable methods/tests </a:t>
            </a:r>
            <a:r>
              <a:rPr lang="en-US" sz="2200" dirty="0"/>
              <a:t>to overcome some </a:t>
            </a:r>
            <a:r>
              <a:rPr lang="en-US" sz="2200" dirty="0" smtClean="0"/>
              <a:t>noted difficulties: communal analysis approach</a:t>
            </a:r>
          </a:p>
          <a:p>
            <a:r>
              <a:rPr lang="en-US" sz="2200" dirty="0" smtClean="0"/>
              <a:t>Implementation of robust significance testing </a:t>
            </a:r>
            <a:r>
              <a:rPr lang="en-US" sz="2200" dirty="0"/>
              <a:t>(e.g. </a:t>
            </a:r>
            <a:r>
              <a:rPr lang="en-US" sz="2200" dirty="0" smtClean="0"/>
              <a:t>MC method)</a:t>
            </a:r>
          </a:p>
          <a:p>
            <a:r>
              <a:rPr lang="en-US" sz="2200" dirty="0" smtClean="0"/>
              <a:t>Python (</a:t>
            </a:r>
            <a:r>
              <a:rPr lang="en-US" sz="2200" dirty="0" err="1" smtClean="0"/>
              <a:t>free+open</a:t>
            </a:r>
            <a:r>
              <a:rPr lang="en-US" sz="2200" dirty="0" smtClean="0"/>
              <a:t>, all platforms, easy to learn/use)</a:t>
            </a:r>
          </a:p>
          <a:p>
            <a:r>
              <a:rPr lang="ta-IN" sz="2200" dirty="0" err="1"/>
              <a:t>I</a:t>
            </a:r>
            <a:r>
              <a:rPr lang="en-US" sz="2200" dirty="0" smtClean="0"/>
              <a:t>Python: code in small editable units, code, figures, and descriptions mixed. Rapidly shared and replicated.</a:t>
            </a:r>
          </a:p>
          <a:p>
            <a:r>
              <a:rPr lang="en-US" sz="2200" dirty="0" smtClean="0"/>
              <a:t>Public </a:t>
            </a:r>
            <a:r>
              <a:rPr lang="en-US" sz="2200" b="1" dirty="0" err="1" smtClean="0"/>
              <a:t>Git</a:t>
            </a:r>
            <a:r>
              <a:rPr lang="en-US" sz="2200" dirty="0" smtClean="0"/>
              <a:t> repositories for communal development: a ‘living’ version with a history</a:t>
            </a:r>
          </a:p>
          <a:p>
            <a:r>
              <a:rPr lang="en-US" sz="2200" dirty="0" smtClean="0"/>
              <a:t>Allows even low-skilled programmers to follow the analysis. </a:t>
            </a:r>
            <a:r>
              <a:rPr lang="en-US" sz="2200" b="1" dirty="0" smtClean="0"/>
              <a:t>Viewed</a:t>
            </a:r>
            <a:r>
              <a:rPr lang="en-US" sz="2200" dirty="0" smtClean="0"/>
              <a:t> online, any system (only internet browser needed)</a:t>
            </a:r>
          </a:p>
          <a:p>
            <a:r>
              <a:rPr lang="en-US" sz="2200" dirty="0" smtClean="0"/>
              <a:t>Using </a:t>
            </a:r>
            <a:r>
              <a:rPr lang="en-US" sz="2200" b="1" dirty="0" err="1" smtClean="0"/>
              <a:t>FigShare</a:t>
            </a:r>
            <a:r>
              <a:rPr lang="en-US" sz="2200" dirty="0" smtClean="0"/>
              <a:t> code/figures have their own DOI</a:t>
            </a:r>
          </a:p>
        </p:txBody>
      </p:sp>
    </p:spTree>
    <p:extLst>
      <p:ext uri="{BB962C8B-B14F-4D97-AF65-F5344CB8AC3E}">
        <p14:creationId xmlns:p14="http://schemas.microsoft.com/office/powerpoint/2010/main" val="31008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959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ta-IN" dirty="0" smtClean="0"/>
              <a:t>I</a:t>
            </a:r>
            <a:r>
              <a:rPr lang="en-US" dirty="0" err="1" smtClean="0"/>
              <a:t>Pyt</a:t>
            </a:r>
            <a:r>
              <a:rPr lang="ta-IN" dirty="0" smtClean="0"/>
              <a:t>h</a:t>
            </a:r>
            <a:r>
              <a:rPr lang="en-US" dirty="0" smtClean="0"/>
              <a:t>on environment</a:t>
            </a:r>
            <a:endParaRPr lang="en-US" dirty="0"/>
          </a:p>
        </p:txBody>
      </p:sp>
      <p:pic>
        <p:nvPicPr>
          <p:cNvPr id="3" name="Picture 2" descr="ipyth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8409566" cy="60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8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</a:t>
            </a:r>
            <a:r>
              <a:rPr lang="en-US" dirty="0" smtClean="0"/>
              <a:t>dentification of solar—terrestrial links has many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68552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L</a:t>
            </a:r>
            <a:r>
              <a:rPr lang="en-US" sz="2400" dirty="0" smtClean="0"/>
              <a:t>arge uncertainties still remain</a:t>
            </a:r>
          </a:p>
          <a:p>
            <a:pPr algn="just"/>
            <a:r>
              <a:rPr lang="en-US" sz="2400" dirty="0"/>
              <a:t>E</a:t>
            </a:r>
            <a:r>
              <a:rPr lang="en-US" sz="2400" dirty="0" smtClean="0"/>
              <a:t>xact amplifying mechanisms linking solar activity to climate still poorly understood </a:t>
            </a:r>
            <a:r>
              <a:rPr lang="en-US" sz="2400" dirty="0" smtClean="0">
                <a:ea typeface="Wingdings"/>
                <a:sym typeface="Wingdings"/>
              </a:rPr>
              <a:t>-&gt; </a:t>
            </a:r>
            <a:r>
              <a:rPr lang="en-US" sz="2400" dirty="0" smtClean="0"/>
              <a:t>not always possible to even evaluate them</a:t>
            </a:r>
          </a:p>
          <a:p>
            <a:pPr algn="just"/>
            <a:r>
              <a:rPr lang="en-US" sz="2400" dirty="0"/>
              <a:t>Cross-correlation of solar signals complicate </a:t>
            </a:r>
            <a:r>
              <a:rPr lang="en-US" sz="2400" dirty="0" smtClean="0"/>
              <a:t>a</a:t>
            </a:r>
            <a:r>
              <a:rPr lang="ta-IN" sz="2400" dirty="0" smtClean="0"/>
              <a:t>ttribution</a:t>
            </a:r>
            <a:endParaRPr lang="en-US" sz="2400" dirty="0" smtClean="0"/>
          </a:p>
          <a:p>
            <a:pPr algn="just"/>
            <a:r>
              <a:rPr lang="en-US" sz="2400" dirty="0" smtClean="0"/>
              <a:t>Most studies purely statistical </a:t>
            </a:r>
            <a:r>
              <a:rPr lang="en-US" sz="2400" dirty="0" smtClean="0">
                <a:ea typeface="Wingdings"/>
                <a:sym typeface="Wingdings"/>
              </a:rPr>
              <a:t>-</a:t>
            </a:r>
            <a:r>
              <a:rPr lang="en-US" sz="2400" dirty="0">
                <a:ea typeface="Wingdings"/>
                <a:sym typeface="Wingdings"/>
              </a:rPr>
              <a:t>&gt;</a:t>
            </a:r>
            <a:r>
              <a:rPr lang="en-US" sz="2400" dirty="0" smtClean="0"/>
              <a:t> tests of significance may be accompanied by ambiguities (data selection, treatment, methods and assumptions). Vulnerable to autocorrelations, smoothing, human bias and post-hoc hypotheses.</a:t>
            </a:r>
          </a:p>
          <a:p>
            <a:pPr algn="just"/>
            <a:r>
              <a:rPr lang="en-US" sz="2400" dirty="0" smtClean="0"/>
              <a:t>Such difficulties in relation to solar—terrestrial field described already by </a:t>
            </a:r>
            <a:r>
              <a:rPr lang="en-US" sz="2400" b="1" dirty="0" err="1" smtClean="0">
                <a:solidFill>
                  <a:srgbClr val="FF0000"/>
                </a:solidFill>
              </a:rPr>
              <a:t>Pittock</a:t>
            </a:r>
            <a:r>
              <a:rPr lang="en-US" sz="2400" dirty="0" smtClean="0"/>
              <a:t> </a:t>
            </a:r>
            <a:r>
              <a:rPr lang="en-US" sz="2400" dirty="0"/>
              <a:t>1979, </a:t>
            </a:r>
            <a:r>
              <a:rPr lang="en-US" sz="2400" dirty="0" smtClean="0"/>
              <a:t>1978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535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60840" cy="936104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Big variability (noise) can be mixed with a </a:t>
            </a:r>
            <a:r>
              <a:rPr lang="ta-IN" sz="2400" dirty="0" smtClean="0">
                <a:solidFill>
                  <a:schemeClr val="tx2">
                    <a:lumMod val="50000"/>
                  </a:schemeClr>
                </a:solidFill>
              </a:rPr>
              <a:t>hypothesised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signal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4" name="Picture 23" descr="Figure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4" y="3068960"/>
            <a:ext cx="5026466" cy="309634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436096" y="4149080"/>
            <a:ext cx="338437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 smtClean="0">
                <a:latin typeface="Trebuchet MS"/>
                <a:cs typeface="Trebuchet MS"/>
              </a:rPr>
              <a:t>Dashed/dotted lines show </a:t>
            </a:r>
            <a:r>
              <a:rPr lang="en-US" sz="17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correctly</a:t>
            </a:r>
            <a:r>
              <a:rPr lang="en-US" sz="1700" dirty="0" smtClean="0">
                <a:latin typeface="Trebuchet MS"/>
                <a:cs typeface="Trebuchet MS"/>
              </a:rPr>
              <a:t> adjusted 2 and 3σ confidence intervals (CI) – calculated from 10,000 MC simulations, red line shows </a:t>
            </a:r>
            <a:r>
              <a:rPr lang="en-US" sz="1700" dirty="0">
                <a:latin typeface="Trebuchet MS"/>
                <a:cs typeface="Trebuchet MS"/>
              </a:rPr>
              <a:t>CI </a:t>
            </a:r>
            <a:r>
              <a:rPr lang="en-US" sz="1700" dirty="0" smtClean="0">
                <a:latin typeface="Trebuchet MS"/>
                <a:cs typeface="Trebuchet MS"/>
              </a:rPr>
              <a:t>(2σ) calculated based on normalization period assuming that data aren’t temporally auto-correlated. </a:t>
            </a:r>
            <a:endParaRPr lang="hr-HR" sz="1700" dirty="0">
              <a:latin typeface="Trebuchet MS"/>
              <a:cs typeface="Trebuchet M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87624" y="3212976"/>
            <a:ext cx="1440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95 percentile(2</a:t>
            </a:r>
            <a:r>
              <a:rPr lang="en-US" sz="1400" dirty="0" smtClean="0">
                <a:latin typeface="Times New Roman"/>
                <a:cs typeface="Times New Roman"/>
              </a:rPr>
              <a:t>σ</a:t>
            </a:r>
            <a:r>
              <a:rPr lang="en-US" sz="1400" dirty="0" smtClean="0"/>
              <a:t>)</a:t>
            </a:r>
            <a:endParaRPr lang="hr-HR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1979712" y="5301208"/>
            <a:ext cx="1560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 99 percentile (3</a:t>
            </a:r>
            <a:r>
              <a:rPr lang="en-US" sz="1400" dirty="0" smtClean="0">
                <a:latin typeface="Times New Roman"/>
                <a:cs typeface="Times New Roman"/>
              </a:rPr>
              <a:t>σ</a:t>
            </a:r>
            <a:r>
              <a:rPr lang="en-US" sz="1400" dirty="0" smtClean="0"/>
              <a:t>)</a:t>
            </a:r>
            <a:endParaRPr lang="hr-HR" sz="14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979712" y="3573016"/>
            <a:ext cx="504056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5" idx="0"/>
          </p:cNvCxnSpPr>
          <p:nvPr/>
        </p:nvCxnSpPr>
        <p:spPr>
          <a:xfrm flipH="1" flipV="1">
            <a:off x="2627784" y="5157192"/>
            <a:ext cx="132206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508104" y="2373848"/>
            <a:ext cx="3312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20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Robust statictics (MC)</a:t>
            </a:r>
            <a:r>
              <a:rPr lang="en-US" sz="20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 show overly simplistic tests commonly applied (e.g. </a:t>
            </a:r>
            <a:r>
              <a:rPr lang="ta-IN" sz="2000" b="1" dirty="0">
                <a:solidFill>
                  <a:srgbClr val="C00000"/>
                </a:solidFill>
                <a:latin typeface="Trebuchet MS"/>
                <a:cs typeface="Trebuchet MS"/>
              </a:rPr>
              <a:t>T</a:t>
            </a:r>
            <a:r>
              <a:rPr lang="en-US" sz="20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-test) don't reliably assess significance </a:t>
            </a:r>
            <a:endParaRPr lang="hr-HR" sz="2000" b="1" dirty="0">
              <a:solidFill>
                <a:srgbClr val="C00000"/>
              </a:solidFill>
              <a:latin typeface="Trebuchet MS"/>
              <a:cs typeface="Trebuchet M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5536" y="1196752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Trebuchet MS"/>
                <a:cs typeface="Trebuchet MS"/>
              </a:rPr>
              <a:t>Weather/climate is highly </a:t>
            </a:r>
            <a:r>
              <a:rPr lang="en-US" sz="2000" dirty="0">
                <a:latin typeface="Trebuchet MS"/>
                <a:cs typeface="Trebuchet MS"/>
              </a:rPr>
              <a:t>variable </a:t>
            </a:r>
            <a:r>
              <a:rPr lang="en-US" sz="2000" dirty="0" smtClean="0">
                <a:latin typeface="Trebuchet MS"/>
                <a:cs typeface="Trebuchet MS"/>
              </a:rPr>
              <a:t>(i.e. noise) </a:t>
            </a:r>
            <a:r>
              <a:rPr lang="en-US" sz="2000" dirty="0" smtClean="0">
                <a:latin typeface="Trebuchet MS"/>
                <a:ea typeface="Wingdings"/>
                <a:cs typeface="Trebuchet MS"/>
                <a:sym typeface="Wingdings"/>
              </a:rPr>
              <a:t>-&gt;</a:t>
            </a:r>
            <a:r>
              <a:rPr lang="en-US" sz="2000" dirty="0" smtClean="0">
                <a:latin typeface="Trebuchet MS"/>
                <a:cs typeface="Trebuchet MS"/>
              </a:rPr>
              <a:t> </a:t>
            </a:r>
            <a:r>
              <a:rPr lang="en-US" sz="2000" dirty="0">
                <a:latin typeface="Trebuchet MS"/>
                <a:cs typeface="Trebuchet MS"/>
              </a:rPr>
              <a:t>only small fraction </a:t>
            </a:r>
            <a:r>
              <a:rPr lang="en-US" sz="2000" dirty="0" smtClean="0">
                <a:latin typeface="Trebuchet MS"/>
                <a:cs typeface="Trebuchet MS"/>
              </a:rPr>
              <a:t>can reasonably be linked to </a:t>
            </a:r>
            <a:r>
              <a:rPr lang="en-US" sz="2000" dirty="0">
                <a:latin typeface="Trebuchet MS"/>
                <a:cs typeface="Trebuchet MS"/>
              </a:rPr>
              <a:t>solar </a:t>
            </a:r>
            <a:r>
              <a:rPr lang="en-US" sz="2000" dirty="0" smtClean="0">
                <a:latin typeface="Trebuchet MS"/>
                <a:cs typeface="Trebuchet MS"/>
              </a:rPr>
              <a:t>activity (i.e. signal)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Trebuchet MS"/>
                <a:cs typeface="Trebuchet MS"/>
              </a:rPr>
              <a:t>Climate data have strong spatio-temporal auto-correlation </a:t>
            </a:r>
          </a:p>
          <a:p>
            <a:r>
              <a:rPr lang="en-US" sz="2000" dirty="0">
                <a:latin typeface="Trebuchet MS"/>
                <a:ea typeface="Wingdings"/>
                <a:cs typeface="Trebuchet MS"/>
                <a:sym typeface="Wingdings"/>
              </a:rPr>
              <a:t>	</a:t>
            </a:r>
            <a:r>
              <a:rPr lang="ta-IN" sz="2000" dirty="0" smtClean="0">
                <a:latin typeface="Trebuchet MS"/>
                <a:ea typeface="Wingdings"/>
                <a:cs typeface="Trebuchet MS"/>
                <a:sym typeface="Wingdings"/>
              </a:rPr>
              <a:t>-&gt;</a:t>
            </a:r>
            <a:r>
              <a:rPr lang="en-US" sz="2000" dirty="0" smtClean="0">
                <a:latin typeface="Trebuchet MS"/>
                <a:ea typeface="Wingdings"/>
                <a:cs typeface="Trebuchet MS"/>
                <a:sym typeface="Wingdings"/>
              </a:rPr>
              <a:t> </a:t>
            </a:r>
            <a:r>
              <a:rPr lang="en-US" sz="2000" dirty="0" smtClean="0">
                <a:latin typeface="Trebuchet MS"/>
                <a:cs typeface="Trebuchet MS"/>
              </a:rPr>
              <a:t>complicates statistical tests</a:t>
            </a:r>
            <a:endParaRPr lang="en-US" sz="2000" dirty="0">
              <a:latin typeface="Trebuchet MS"/>
              <a:cs typeface="Trebuchet M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3568" y="26369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rebuchet MS"/>
                <a:cs typeface="Trebuchet MS"/>
              </a:rPr>
              <a:t>Example with clouds:</a:t>
            </a:r>
            <a:endParaRPr lang="en-US" b="1" u="sng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7794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691680" y="3068960"/>
            <a:ext cx="2304256" cy="295232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1872208"/>
          </a:xfrm>
        </p:spPr>
        <p:txBody>
          <a:bodyPr>
            <a:noAutofit/>
          </a:bodyPr>
          <a:lstStyle/>
          <a:p>
            <a:r>
              <a:rPr lang="en-US" sz="1800" dirty="0" smtClean="0"/>
              <a:t>Correlations </a:t>
            </a:r>
            <a:r>
              <a:rPr lang="en-US" sz="1800" dirty="0"/>
              <a:t>appear significant only over short-</a:t>
            </a:r>
            <a:r>
              <a:rPr lang="en-US" sz="1800" dirty="0" smtClean="0"/>
              <a:t>timescales </a:t>
            </a:r>
            <a:r>
              <a:rPr lang="en-US" sz="1600" dirty="0" smtClean="0"/>
              <a:t>(low clouds, 1983–1995)</a:t>
            </a:r>
          </a:p>
          <a:p>
            <a:r>
              <a:rPr lang="en-US" sz="1800" dirty="0" smtClean="0"/>
              <a:t>Long-term satellite cloud data susceptible to errors/artificial trends</a:t>
            </a:r>
            <a:r>
              <a:rPr lang="en-US" sz="1800" dirty="0"/>
              <a:t>,</a:t>
            </a:r>
            <a:r>
              <a:rPr lang="en-US" sz="1800" dirty="0" smtClean="0"/>
              <a:t> </a:t>
            </a:r>
            <a:r>
              <a:rPr lang="en-US" sz="1800" dirty="0" err="1" smtClean="0"/>
              <a:t>eg</a:t>
            </a:r>
            <a:r>
              <a:rPr lang="en-US" sz="1800" dirty="0" smtClean="0"/>
              <a:t>. low clouds obscured by overlying clouds, changes in satellite constellations</a:t>
            </a:r>
            <a:r>
              <a:rPr lang="ta-IN" sz="1800" dirty="0" smtClean="0"/>
              <a:t>, misindentification of cirrus clouds</a:t>
            </a:r>
            <a:r>
              <a:rPr lang="en-US" sz="1800" dirty="0" smtClean="0"/>
              <a:t>…</a:t>
            </a:r>
          </a:p>
          <a:p>
            <a:r>
              <a:rPr lang="en-US" sz="1800" dirty="0" smtClean="0"/>
              <a:t>Other climate </a:t>
            </a:r>
            <a:r>
              <a:rPr lang="en-US" sz="1800" dirty="0" err="1" smtClean="0"/>
              <a:t>forcings</a:t>
            </a:r>
            <a:r>
              <a:rPr lang="en-US" sz="1800" dirty="0" smtClean="0"/>
              <a:t> may influence clouds too </a:t>
            </a:r>
            <a:r>
              <a:rPr lang="en-US" sz="1600" dirty="0" smtClean="0"/>
              <a:t>(</a:t>
            </a:r>
            <a:r>
              <a:rPr lang="en-US" sz="1600" dirty="0" err="1" smtClean="0"/>
              <a:t>eg</a:t>
            </a:r>
            <a:r>
              <a:rPr lang="en-US" sz="1600" dirty="0" smtClean="0"/>
              <a:t>. ENSO, volcanic eruptions...)</a:t>
            </a:r>
          </a:p>
          <a:p>
            <a:endParaRPr lang="en-US" sz="1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652120" y="3501008"/>
            <a:ext cx="72008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016" y="3140968"/>
            <a:ext cx="1545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alibri"/>
                <a:cs typeface="Calibri"/>
              </a:rPr>
              <a:t>GCR </a:t>
            </a:r>
            <a:r>
              <a:rPr lang="en-GB" sz="1600" dirty="0" smtClean="0">
                <a:solidFill>
                  <a:srgbClr val="FF0000"/>
                </a:solidFill>
                <a:latin typeface="Calibri"/>
                <a:cs typeface="Calibri"/>
              </a:rPr>
              <a:t>flux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3888" y="5157192"/>
            <a:ext cx="15456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00FF"/>
                </a:solidFill>
                <a:latin typeface="Calibri"/>
                <a:cs typeface="Calibri"/>
              </a:rPr>
              <a:t>ISCCP low cloud anomaly (%)</a:t>
            </a:r>
            <a:endParaRPr lang="en-US" sz="16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501566" y="5370896"/>
            <a:ext cx="14651" cy="232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35896" y="27089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Low clouds (&lt;3.2km), global</a:t>
            </a:r>
            <a:endParaRPr lang="en-US" b="1" dirty="0">
              <a:latin typeface="Calibri"/>
              <a:cs typeface="Calibri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283968" y="4437112"/>
            <a:ext cx="432048" cy="64807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323528" y="158006"/>
            <a:ext cx="8496944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>
                    <a:lumMod val="75000"/>
                  </a:schemeClr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en-US" sz="2600" dirty="0" smtClean="0"/>
              <a:t>N</a:t>
            </a:r>
            <a:r>
              <a:rPr lang="ta-IN" sz="2600" dirty="0" smtClean="0"/>
              <a:t>o link in </a:t>
            </a:r>
            <a:r>
              <a:rPr lang="ta-IN" sz="2600" dirty="0"/>
              <a:t>l</a:t>
            </a:r>
            <a:r>
              <a:rPr lang="en-US" sz="2600" dirty="0" err="1" smtClean="0"/>
              <a:t>ong</a:t>
            </a:r>
            <a:r>
              <a:rPr lang="en-US" sz="2600" dirty="0" smtClean="0"/>
              <a:t>-term global cloud data</a:t>
            </a:r>
            <a:endParaRPr lang="en-US" sz="2600" dirty="0"/>
          </a:p>
        </p:txBody>
      </p:sp>
      <p:pic>
        <p:nvPicPr>
          <p:cNvPr id="4" name="Picture 3" descr="Jasa_low_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24944"/>
            <a:ext cx="7560840" cy="384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45878</TotalTime>
  <Words>1265</Words>
  <Application>Microsoft Macintosh PowerPoint</Application>
  <PresentationFormat>On-screen Show (4:3)</PresentationFormat>
  <Paragraphs>107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Still controversial topic…</vt:lpstr>
      <vt:lpstr>Scientific papers show also conflicting results (eg. Short-term studies using Forbush decreases)</vt:lpstr>
      <vt:lpstr>Open-access coding solution</vt:lpstr>
      <vt:lpstr>IPython environment</vt:lpstr>
      <vt:lpstr>Identification of solar—terrestrial links has many issues</vt:lpstr>
      <vt:lpstr>Big variability (noise) can be mixed with a hypothesised signal</vt:lpstr>
      <vt:lpstr>PowerPoint Presentation</vt:lpstr>
      <vt:lpstr>PowerPoint Presentation</vt:lpstr>
      <vt:lpstr>Laboratory and model experiments indicate small influence of ions on aerosols/clouds</vt:lpstr>
      <vt:lpstr>What about localized cloud effects?</vt:lpstr>
      <vt:lpstr>Analysis with IPython</vt:lpstr>
      <vt:lpstr>Cloud top pressure, optical depth and cloud cover for marine stratocumulus</vt:lpstr>
      <vt:lpstr>First results</vt:lpstr>
      <vt:lpstr>Conclusions</vt:lpstr>
      <vt:lpstr>PowerPoint Presentation</vt:lpstr>
      <vt:lpstr>MODIS cloud data</vt:lpstr>
      <vt:lpstr>PowerPoint Presentation</vt:lpstr>
    </vt:vector>
  </TitlesOfParts>
  <Company>Opservatorij Hvar, Geodetski Fakultet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Jaša Čalogović</dc:creator>
  <cp:lastModifiedBy>Jasa Calogovic</cp:lastModifiedBy>
  <cp:revision>544</cp:revision>
  <dcterms:created xsi:type="dcterms:W3CDTF">2008-09-12T11:44:49Z</dcterms:created>
  <dcterms:modified xsi:type="dcterms:W3CDTF">2015-03-21T14:52:15Z</dcterms:modified>
</cp:coreProperties>
</file>