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9" r:id="rId3"/>
    <p:sldId id="285" r:id="rId4"/>
    <p:sldId id="293" r:id="rId5"/>
    <p:sldId id="294" r:id="rId6"/>
    <p:sldId id="270" r:id="rId7"/>
    <p:sldId id="295" r:id="rId8"/>
    <p:sldId id="273" r:id="rId9"/>
    <p:sldId id="274" r:id="rId10"/>
    <p:sldId id="275" r:id="rId11"/>
    <p:sldId id="300" r:id="rId12"/>
    <p:sldId id="290" r:id="rId13"/>
    <p:sldId id="301" r:id="rId14"/>
    <p:sldId id="297" r:id="rId15"/>
    <p:sldId id="298" r:id="rId16"/>
    <p:sldId id="296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04" autoAdjust="0"/>
  </p:normalViewPr>
  <p:slideViewPr>
    <p:cSldViewPr>
      <p:cViewPr>
        <p:scale>
          <a:sx n="85" d="100"/>
          <a:sy n="85" d="100"/>
        </p:scale>
        <p:origin x="-1776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calogov:Documents:work:Hvar:solar_telescope:Observations:Hvar_data_sta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calogov:Documents:work:Hvar:solar_telescope:Observations:Hvar_data_sta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calogov:Documents:work:Hvar:solar_telescope:Observations:Hvar_data_sta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calogov:Documents:work:Hvar:solar_telescope:Observations:Hvar_data_sta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calogov:Documents:work:Hvar:solar_telescope:Observations:Hvar_data_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>
                        <a:latin typeface="Arial Narrow"/>
                        <a:cs typeface="Arial Narrow"/>
                      </a:rPr>
                      <a:t>observed</a:t>
                    </a:r>
                  </a:p>
                  <a:p>
                    <a:r>
                      <a:rPr lang="en-US" sz="1600">
                        <a:latin typeface="Arial Narrow"/>
                        <a:cs typeface="Arial Narrow"/>
                      </a:rPr>
                      <a:t>21%</a:t>
                    </a:r>
                  </a:p>
                  <a:p>
                    <a:r>
                      <a:rPr lang="en-US" sz="1600">
                        <a:latin typeface="Arial Narrow"/>
                        <a:cs typeface="Arial Narrow"/>
                      </a:rPr>
                      <a:t>(321</a:t>
                    </a:r>
                    <a:r>
                      <a:rPr lang="en-US" sz="1600" baseline="0">
                        <a:latin typeface="Arial Narrow"/>
                        <a:cs typeface="Arial Narrow"/>
                      </a:rPr>
                      <a:t> </a:t>
                    </a:r>
                    <a:r>
                      <a:rPr lang="en-US" sz="1600">
                        <a:latin typeface="Arial Narrow"/>
                        <a:cs typeface="Arial Narrow"/>
                      </a:rPr>
                      <a:t>days)</a:t>
                    </a:r>
                    <a:endParaRPr lang="en-US" sz="12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4439747450923"/>
                  <c:y val="-0.308875343895266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latin typeface="Arial Narrow"/>
                        <a:cs typeface="Arial Narrow"/>
                      </a:rPr>
                      <a:t>non-observed 79%</a:t>
                    </a:r>
                  </a:p>
                  <a:p>
                    <a:r>
                      <a:rPr lang="en-US" sz="1600">
                        <a:latin typeface="Arial Narrow"/>
                        <a:cs typeface="Arial Narrow"/>
                      </a:rPr>
                      <a:t>(1230 days)</a:t>
                    </a:r>
                    <a:endParaRPr lang="en-US" sz="12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 Narrow"/>
                    <a:cs typeface="Arial Narrow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(HA!$F$6,HA!$U$6)</c:f>
              <c:numCache>
                <c:formatCode>General</c:formatCode>
                <c:ptCount val="2"/>
                <c:pt idx="0">
                  <c:v>321.0</c:v>
                </c:pt>
                <c:pt idx="1">
                  <c:v>1230.0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2011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8000"/>
            </a:solidFill>
          </c:spPr>
          <c:invertIfNegative val="0"/>
          <c:cat>
            <c:numRef>
              <c:f>HA!$B$7:$B$81</c:f>
              <c:numCache>
                <c:formatCode>dd\.mm</c:formatCode>
                <c:ptCount val="75"/>
                <c:pt idx="0">
                  <c:v>40669.0</c:v>
                </c:pt>
                <c:pt idx="1">
                  <c:v>40670.0</c:v>
                </c:pt>
                <c:pt idx="2">
                  <c:v>40671.0</c:v>
                </c:pt>
                <c:pt idx="3">
                  <c:v>40673.0</c:v>
                </c:pt>
                <c:pt idx="4">
                  <c:v>40674.0</c:v>
                </c:pt>
                <c:pt idx="5">
                  <c:v>40675.0</c:v>
                </c:pt>
                <c:pt idx="6">
                  <c:v>40677.0</c:v>
                </c:pt>
                <c:pt idx="7">
                  <c:v>40681.0</c:v>
                </c:pt>
                <c:pt idx="8">
                  <c:v>40682.0</c:v>
                </c:pt>
                <c:pt idx="9">
                  <c:v>40683.0</c:v>
                </c:pt>
                <c:pt idx="10">
                  <c:v>40687.0</c:v>
                </c:pt>
                <c:pt idx="11">
                  <c:v>40688.0</c:v>
                </c:pt>
                <c:pt idx="12">
                  <c:v>40689.0</c:v>
                </c:pt>
                <c:pt idx="13">
                  <c:v>40690.0</c:v>
                </c:pt>
                <c:pt idx="14">
                  <c:v>40741.0</c:v>
                </c:pt>
                <c:pt idx="15">
                  <c:v>40745.0</c:v>
                </c:pt>
                <c:pt idx="16">
                  <c:v>40749.0</c:v>
                </c:pt>
                <c:pt idx="17">
                  <c:v>40751.0</c:v>
                </c:pt>
                <c:pt idx="18">
                  <c:v>40756.0</c:v>
                </c:pt>
                <c:pt idx="19">
                  <c:v>40757.0</c:v>
                </c:pt>
                <c:pt idx="20">
                  <c:v>40758.0</c:v>
                </c:pt>
                <c:pt idx="21">
                  <c:v>40759.0</c:v>
                </c:pt>
                <c:pt idx="22">
                  <c:v>40764.0</c:v>
                </c:pt>
                <c:pt idx="23">
                  <c:v>40765.0</c:v>
                </c:pt>
                <c:pt idx="24">
                  <c:v>40766.0</c:v>
                </c:pt>
                <c:pt idx="25">
                  <c:v>40767.0</c:v>
                </c:pt>
                <c:pt idx="26">
                  <c:v>40771.0</c:v>
                </c:pt>
                <c:pt idx="27">
                  <c:v>40772.0</c:v>
                </c:pt>
                <c:pt idx="28">
                  <c:v>40773.0</c:v>
                </c:pt>
                <c:pt idx="29">
                  <c:v>40774.0</c:v>
                </c:pt>
                <c:pt idx="30">
                  <c:v>40777.0</c:v>
                </c:pt>
                <c:pt idx="31">
                  <c:v>40778.0</c:v>
                </c:pt>
                <c:pt idx="32">
                  <c:v>40779.0</c:v>
                </c:pt>
                <c:pt idx="33">
                  <c:v>40780.0</c:v>
                </c:pt>
                <c:pt idx="34">
                  <c:v>40781.0</c:v>
                </c:pt>
                <c:pt idx="35">
                  <c:v>40784.0</c:v>
                </c:pt>
                <c:pt idx="36">
                  <c:v>40785.0</c:v>
                </c:pt>
                <c:pt idx="37">
                  <c:v>40786.0</c:v>
                </c:pt>
                <c:pt idx="38">
                  <c:v>40787.0</c:v>
                </c:pt>
                <c:pt idx="39">
                  <c:v>40788.0</c:v>
                </c:pt>
                <c:pt idx="40">
                  <c:v>40791.0</c:v>
                </c:pt>
                <c:pt idx="41">
                  <c:v>40792.0</c:v>
                </c:pt>
                <c:pt idx="42">
                  <c:v>40793.0</c:v>
                </c:pt>
                <c:pt idx="43">
                  <c:v>40794.0</c:v>
                </c:pt>
                <c:pt idx="44">
                  <c:v>40795.0</c:v>
                </c:pt>
                <c:pt idx="45">
                  <c:v>40796.0</c:v>
                </c:pt>
                <c:pt idx="46">
                  <c:v>40797.0</c:v>
                </c:pt>
                <c:pt idx="47">
                  <c:v>40798.0</c:v>
                </c:pt>
                <c:pt idx="48">
                  <c:v>40799.0</c:v>
                </c:pt>
                <c:pt idx="49">
                  <c:v>40800.0</c:v>
                </c:pt>
                <c:pt idx="50">
                  <c:v>40801.0</c:v>
                </c:pt>
                <c:pt idx="51">
                  <c:v>40802.0</c:v>
                </c:pt>
                <c:pt idx="52">
                  <c:v>40803.0</c:v>
                </c:pt>
                <c:pt idx="53">
                  <c:v>40808.0</c:v>
                </c:pt>
                <c:pt idx="54">
                  <c:v>40809.0</c:v>
                </c:pt>
                <c:pt idx="55">
                  <c:v>40813.0</c:v>
                </c:pt>
                <c:pt idx="56">
                  <c:v>40814.0</c:v>
                </c:pt>
                <c:pt idx="57">
                  <c:v>40815.0</c:v>
                </c:pt>
                <c:pt idx="58">
                  <c:v>40816.0</c:v>
                </c:pt>
                <c:pt idx="59">
                  <c:v>40819.0</c:v>
                </c:pt>
                <c:pt idx="60">
                  <c:v>40820.0</c:v>
                </c:pt>
                <c:pt idx="61">
                  <c:v>40821.0</c:v>
                </c:pt>
                <c:pt idx="62">
                  <c:v>40822.0</c:v>
                </c:pt>
                <c:pt idx="63">
                  <c:v>40827.0</c:v>
                </c:pt>
                <c:pt idx="64">
                  <c:v>40833.0</c:v>
                </c:pt>
                <c:pt idx="65">
                  <c:v>40834.0</c:v>
                </c:pt>
                <c:pt idx="66">
                  <c:v>40840.0</c:v>
                </c:pt>
                <c:pt idx="67">
                  <c:v>40845.0</c:v>
                </c:pt>
                <c:pt idx="68">
                  <c:v>40846.0</c:v>
                </c:pt>
                <c:pt idx="69">
                  <c:v>40847.0</c:v>
                </c:pt>
                <c:pt idx="70">
                  <c:v>40848.0</c:v>
                </c:pt>
                <c:pt idx="71">
                  <c:v>40849.0</c:v>
                </c:pt>
                <c:pt idx="72">
                  <c:v>40850.0</c:v>
                </c:pt>
                <c:pt idx="73">
                  <c:v>40904.0</c:v>
                </c:pt>
                <c:pt idx="74">
                  <c:v>40905.0</c:v>
                </c:pt>
              </c:numCache>
            </c:numRef>
          </c:cat>
          <c:val>
            <c:numRef>
              <c:f>HA!$G$7:$G$81</c:f>
              <c:numCache>
                <c:formatCode>General</c:formatCode>
                <c:ptCount val="75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1.0</c:v>
                </c:pt>
                <c:pt idx="28">
                  <c:v>1.0</c:v>
                </c:pt>
                <c:pt idx="29">
                  <c:v>1.0</c:v>
                </c:pt>
                <c:pt idx="30">
                  <c:v>1.0</c:v>
                </c:pt>
                <c:pt idx="31">
                  <c:v>1.0</c:v>
                </c:pt>
                <c:pt idx="32">
                  <c:v>1.0</c:v>
                </c:pt>
                <c:pt idx="33">
                  <c:v>1.0</c:v>
                </c:pt>
                <c:pt idx="34">
                  <c:v>1.0</c:v>
                </c:pt>
                <c:pt idx="35">
                  <c:v>1.0</c:v>
                </c:pt>
                <c:pt idx="36">
                  <c:v>1.0</c:v>
                </c:pt>
                <c:pt idx="37">
                  <c:v>1.0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1.0</c:v>
                </c:pt>
                <c:pt idx="42">
                  <c:v>1.0</c:v>
                </c:pt>
                <c:pt idx="43">
                  <c:v>1.0</c:v>
                </c:pt>
                <c:pt idx="44">
                  <c:v>1.0</c:v>
                </c:pt>
                <c:pt idx="45">
                  <c:v>1.0</c:v>
                </c:pt>
                <c:pt idx="46">
                  <c:v>1.0</c:v>
                </c:pt>
                <c:pt idx="47">
                  <c:v>1.0</c:v>
                </c:pt>
                <c:pt idx="48">
                  <c:v>1.0</c:v>
                </c:pt>
                <c:pt idx="49">
                  <c:v>1.0</c:v>
                </c:pt>
                <c:pt idx="50">
                  <c:v>1.0</c:v>
                </c:pt>
                <c:pt idx="51">
                  <c:v>1.0</c:v>
                </c:pt>
                <c:pt idx="52">
                  <c:v>1.0</c:v>
                </c:pt>
                <c:pt idx="53">
                  <c:v>1.0</c:v>
                </c:pt>
                <c:pt idx="54">
                  <c:v>1.0</c:v>
                </c:pt>
                <c:pt idx="55">
                  <c:v>1.0</c:v>
                </c:pt>
                <c:pt idx="56">
                  <c:v>1.0</c:v>
                </c:pt>
                <c:pt idx="57">
                  <c:v>1.0</c:v>
                </c:pt>
                <c:pt idx="58">
                  <c:v>1.0</c:v>
                </c:pt>
                <c:pt idx="59">
                  <c:v>1.0</c:v>
                </c:pt>
                <c:pt idx="60">
                  <c:v>1.0</c:v>
                </c:pt>
                <c:pt idx="61">
                  <c:v>1.0</c:v>
                </c:pt>
                <c:pt idx="62">
                  <c:v>1.0</c:v>
                </c:pt>
                <c:pt idx="63">
                  <c:v>1.0</c:v>
                </c:pt>
                <c:pt idx="64">
                  <c:v>1.0</c:v>
                </c:pt>
                <c:pt idx="65">
                  <c:v>1.0</c:v>
                </c:pt>
                <c:pt idx="66">
                  <c:v>1.0</c:v>
                </c:pt>
                <c:pt idx="67">
                  <c:v>1.0</c:v>
                </c:pt>
                <c:pt idx="68">
                  <c:v>1.0</c:v>
                </c:pt>
                <c:pt idx="69">
                  <c:v>1.0</c:v>
                </c:pt>
                <c:pt idx="70">
                  <c:v>1.0</c:v>
                </c:pt>
                <c:pt idx="71">
                  <c:v>1.0</c:v>
                </c:pt>
                <c:pt idx="72">
                  <c:v>1.0</c:v>
                </c:pt>
                <c:pt idx="73">
                  <c:v>1.0</c:v>
                </c:pt>
                <c:pt idx="74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9548968"/>
        <c:axId val="2119552072"/>
      </c:barChart>
      <c:dateAx>
        <c:axId val="2119548968"/>
        <c:scaling>
          <c:orientation val="minMax"/>
          <c:max val="40907.0"/>
          <c:min val="40544.0"/>
        </c:scaling>
        <c:delete val="0"/>
        <c:axPos val="b"/>
        <c:numFmt formatCode="dd\.mm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19552072"/>
        <c:crossesAt val="0.0"/>
        <c:auto val="1"/>
        <c:lblOffset val="100"/>
        <c:baseTimeUnit val="days"/>
      </c:dateAx>
      <c:valAx>
        <c:axId val="2119552072"/>
        <c:scaling>
          <c:orientation val="minMax"/>
          <c:max val="1.0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19548968"/>
        <c:crosses val="autoZero"/>
        <c:crossBetween val="between"/>
        <c:majorUnit val="1.0"/>
        <c:minorUnit val="1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2012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8000"/>
            </a:solidFill>
          </c:spPr>
          <c:invertIfNegative val="0"/>
          <c:cat>
            <c:numRef>
              <c:f>HA!$C$7:$C$116</c:f>
              <c:numCache>
                <c:formatCode>dd\.mm</c:formatCode>
                <c:ptCount val="110"/>
                <c:pt idx="0">
                  <c:v>40919.0</c:v>
                </c:pt>
                <c:pt idx="1">
                  <c:v>40920.0</c:v>
                </c:pt>
                <c:pt idx="2">
                  <c:v>40924.0</c:v>
                </c:pt>
                <c:pt idx="3">
                  <c:v>40925.0</c:v>
                </c:pt>
                <c:pt idx="4">
                  <c:v>40926.0</c:v>
                </c:pt>
                <c:pt idx="5">
                  <c:v>40927.0</c:v>
                </c:pt>
                <c:pt idx="6">
                  <c:v>40931.0</c:v>
                </c:pt>
                <c:pt idx="7">
                  <c:v>40934.0</c:v>
                </c:pt>
                <c:pt idx="8">
                  <c:v>40935.0</c:v>
                </c:pt>
                <c:pt idx="9">
                  <c:v>40938.0</c:v>
                </c:pt>
                <c:pt idx="10">
                  <c:v>40939.0</c:v>
                </c:pt>
                <c:pt idx="11">
                  <c:v>40952.0</c:v>
                </c:pt>
                <c:pt idx="12">
                  <c:v>40962.0</c:v>
                </c:pt>
                <c:pt idx="13">
                  <c:v>40963.0</c:v>
                </c:pt>
                <c:pt idx="14">
                  <c:v>40966.0</c:v>
                </c:pt>
                <c:pt idx="15">
                  <c:v>40967.0</c:v>
                </c:pt>
                <c:pt idx="16">
                  <c:v>40969.0</c:v>
                </c:pt>
                <c:pt idx="17">
                  <c:v>40976.0</c:v>
                </c:pt>
                <c:pt idx="18">
                  <c:v>40980.0</c:v>
                </c:pt>
                <c:pt idx="19">
                  <c:v>40981.0</c:v>
                </c:pt>
                <c:pt idx="20">
                  <c:v>40982.0</c:v>
                </c:pt>
                <c:pt idx="21">
                  <c:v>40983.0</c:v>
                </c:pt>
                <c:pt idx="22">
                  <c:v>40984.0</c:v>
                </c:pt>
                <c:pt idx="23">
                  <c:v>40989.0</c:v>
                </c:pt>
                <c:pt idx="24">
                  <c:v>40990.0</c:v>
                </c:pt>
                <c:pt idx="25">
                  <c:v>40991.0</c:v>
                </c:pt>
                <c:pt idx="26">
                  <c:v>40994.0</c:v>
                </c:pt>
                <c:pt idx="27">
                  <c:v>40995.0</c:v>
                </c:pt>
                <c:pt idx="28">
                  <c:v>40996.0</c:v>
                </c:pt>
                <c:pt idx="29">
                  <c:v>40997.0</c:v>
                </c:pt>
                <c:pt idx="30">
                  <c:v>40998.0</c:v>
                </c:pt>
                <c:pt idx="31">
                  <c:v>41000.0</c:v>
                </c:pt>
                <c:pt idx="32">
                  <c:v>41001.0</c:v>
                </c:pt>
                <c:pt idx="33">
                  <c:v>41009.0</c:v>
                </c:pt>
                <c:pt idx="34">
                  <c:v>41017.0</c:v>
                </c:pt>
                <c:pt idx="35">
                  <c:v>41020.0</c:v>
                </c:pt>
                <c:pt idx="36">
                  <c:v>41024.0</c:v>
                </c:pt>
                <c:pt idx="37">
                  <c:v>41026.0</c:v>
                </c:pt>
                <c:pt idx="38">
                  <c:v>41027.0</c:v>
                </c:pt>
                <c:pt idx="39">
                  <c:v>41028.0</c:v>
                </c:pt>
                <c:pt idx="40">
                  <c:v>41029.0</c:v>
                </c:pt>
                <c:pt idx="41">
                  <c:v>41030.0</c:v>
                </c:pt>
                <c:pt idx="42">
                  <c:v>41031.0</c:v>
                </c:pt>
                <c:pt idx="43">
                  <c:v>41032.0</c:v>
                </c:pt>
                <c:pt idx="44">
                  <c:v>41033.0</c:v>
                </c:pt>
                <c:pt idx="45">
                  <c:v>41034.0</c:v>
                </c:pt>
                <c:pt idx="46">
                  <c:v>41036.0</c:v>
                </c:pt>
                <c:pt idx="47">
                  <c:v>41037.0</c:v>
                </c:pt>
                <c:pt idx="48">
                  <c:v>41038.0</c:v>
                </c:pt>
                <c:pt idx="49">
                  <c:v>41039.0</c:v>
                </c:pt>
                <c:pt idx="50">
                  <c:v>41040.0</c:v>
                </c:pt>
                <c:pt idx="51">
                  <c:v>41041.0</c:v>
                </c:pt>
                <c:pt idx="52">
                  <c:v>41042.0</c:v>
                </c:pt>
                <c:pt idx="53">
                  <c:v>41044.0</c:v>
                </c:pt>
                <c:pt idx="54">
                  <c:v>41045.0</c:v>
                </c:pt>
                <c:pt idx="55">
                  <c:v>41046.0</c:v>
                </c:pt>
                <c:pt idx="56">
                  <c:v>41047.0</c:v>
                </c:pt>
                <c:pt idx="57">
                  <c:v>41066.0</c:v>
                </c:pt>
                <c:pt idx="58">
                  <c:v>41089.0</c:v>
                </c:pt>
                <c:pt idx="59">
                  <c:v>41090.0</c:v>
                </c:pt>
                <c:pt idx="60">
                  <c:v>41091.0</c:v>
                </c:pt>
                <c:pt idx="61">
                  <c:v>41092.0</c:v>
                </c:pt>
                <c:pt idx="62">
                  <c:v>41093.0</c:v>
                </c:pt>
                <c:pt idx="63">
                  <c:v>41094.0</c:v>
                </c:pt>
                <c:pt idx="64">
                  <c:v>41095.0</c:v>
                </c:pt>
                <c:pt idx="65">
                  <c:v>41096.0</c:v>
                </c:pt>
                <c:pt idx="66">
                  <c:v>41097.0</c:v>
                </c:pt>
                <c:pt idx="67">
                  <c:v>41098.0</c:v>
                </c:pt>
                <c:pt idx="68">
                  <c:v>41099.0</c:v>
                </c:pt>
                <c:pt idx="69">
                  <c:v>41100.0</c:v>
                </c:pt>
                <c:pt idx="70">
                  <c:v>41101.0</c:v>
                </c:pt>
                <c:pt idx="71">
                  <c:v>41102.0</c:v>
                </c:pt>
                <c:pt idx="72">
                  <c:v>41109.0</c:v>
                </c:pt>
                <c:pt idx="73">
                  <c:v>41110.0</c:v>
                </c:pt>
                <c:pt idx="74">
                  <c:v>41114.0</c:v>
                </c:pt>
                <c:pt idx="75">
                  <c:v>41120.0</c:v>
                </c:pt>
                <c:pt idx="76">
                  <c:v>41121.0</c:v>
                </c:pt>
                <c:pt idx="77">
                  <c:v>41122.0</c:v>
                </c:pt>
                <c:pt idx="78">
                  <c:v>41123.0</c:v>
                </c:pt>
                <c:pt idx="79">
                  <c:v>41124.0</c:v>
                </c:pt>
                <c:pt idx="80">
                  <c:v>41129.0</c:v>
                </c:pt>
                <c:pt idx="81">
                  <c:v>41130.0</c:v>
                </c:pt>
                <c:pt idx="82">
                  <c:v>41138.0</c:v>
                </c:pt>
                <c:pt idx="83">
                  <c:v>41141.0</c:v>
                </c:pt>
                <c:pt idx="84">
                  <c:v>41142.0</c:v>
                </c:pt>
                <c:pt idx="85">
                  <c:v>41143.0</c:v>
                </c:pt>
                <c:pt idx="86">
                  <c:v>41144.0</c:v>
                </c:pt>
                <c:pt idx="87">
                  <c:v>41149.0</c:v>
                </c:pt>
                <c:pt idx="88">
                  <c:v>41150.0</c:v>
                </c:pt>
                <c:pt idx="89">
                  <c:v>41151.0</c:v>
                </c:pt>
                <c:pt idx="90">
                  <c:v>41152.0</c:v>
                </c:pt>
                <c:pt idx="91">
                  <c:v>41154.0</c:v>
                </c:pt>
                <c:pt idx="92">
                  <c:v>41161.0</c:v>
                </c:pt>
                <c:pt idx="93">
                  <c:v>41162.0</c:v>
                </c:pt>
                <c:pt idx="94">
                  <c:v>41163.0</c:v>
                </c:pt>
                <c:pt idx="95">
                  <c:v>41186.0</c:v>
                </c:pt>
                <c:pt idx="96">
                  <c:v>41192.0</c:v>
                </c:pt>
                <c:pt idx="97">
                  <c:v>41193.0</c:v>
                </c:pt>
                <c:pt idx="98">
                  <c:v>41196.0</c:v>
                </c:pt>
                <c:pt idx="99">
                  <c:v>41199.0</c:v>
                </c:pt>
                <c:pt idx="100">
                  <c:v>41200.0</c:v>
                </c:pt>
                <c:pt idx="101">
                  <c:v>41201.0</c:v>
                </c:pt>
                <c:pt idx="102">
                  <c:v>41202.0</c:v>
                </c:pt>
                <c:pt idx="103">
                  <c:v>41203.0</c:v>
                </c:pt>
                <c:pt idx="104">
                  <c:v>41204.0</c:v>
                </c:pt>
                <c:pt idx="105">
                  <c:v>41205.0</c:v>
                </c:pt>
                <c:pt idx="106">
                  <c:v>41206.0</c:v>
                </c:pt>
                <c:pt idx="107">
                  <c:v>41207.0</c:v>
                </c:pt>
                <c:pt idx="108">
                  <c:v>41208.0</c:v>
                </c:pt>
                <c:pt idx="109">
                  <c:v>41212.0</c:v>
                </c:pt>
              </c:numCache>
            </c:numRef>
          </c:cat>
          <c:val>
            <c:numRef>
              <c:f>HA!$G$7:$G$116</c:f>
              <c:numCache>
                <c:formatCode>General</c:formatCode>
                <c:ptCount val="110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1.0</c:v>
                </c:pt>
                <c:pt idx="28">
                  <c:v>1.0</c:v>
                </c:pt>
                <c:pt idx="29">
                  <c:v>1.0</c:v>
                </c:pt>
                <c:pt idx="30">
                  <c:v>1.0</c:v>
                </c:pt>
                <c:pt idx="31">
                  <c:v>1.0</c:v>
                </c:pt>
                <c:pt idx="32">
                  <c:v>1.0</c:v>
                </c:pt>
                <c:pt idx="33">
                  <c:v>1.0</c:v>
                </c:pt>
                <c:pt idx="34">
                  <c:v>1.0</c:v>
                </c:pt>
                <c:pt idx="35">
                  <c:v>1.0</c:v>
                </c:pt>
                <c:pt idx="36">
                  <c:v>1.0</c:v>
                </c:pt>
                <c:pt idx="37">
                  <c:v>1.0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1.0</c:v>
                </c:pt>
                <c:pt idx="42">
                  <c:v>1.0</c:v>
                </c:pt>
                <c:pt idx="43">
                  <c:v>1.0</c:v>
                </c:pt>
                <c:pt idx="44">
                  <c:v>1.0</c:v>
                </c:pt>
                <c:pt idx="45">
                  <c:v>1.0</c:v>
                </c:pt>
                <c:pt idx="46">
                  <c:v>1.0</c:v>
                </c:pt>
                <c:pt idx="47">
                  <c:v>1.0</c:v>
                </c:pt>
                <c:pt idx="48">
                  <c:v>1.0</c:v>
                </c:pt>
                <c:pt idx="49">
                  <c:v>1.0</c:v>
                </c:pt>
                <c:pt idx="50">
                  <c:v>1.0</c:v>
                </c:pt>
                <c:pt idx="51">
                  <c:v>1.0</c:v>
                </c:pt>
                <c:pt idx="52">
                  <c:v>1.0</c:v>
                </c:pt>
                <c:pt idx="53">
                  <c:v>1.0</c:v>
                </c:pt>
                <c:pt idx="54">
                  <c:v>1.0</c:v>
                </c:pt>
                <c:pt idx="55">
                  <c:v>1.0</c:v>
                </c:pt>
                <c:pt idx="56">
                  <c:v>1.0</c:v>
                </c:pt>
                <c:pt idx="57">
                  <c:v>1.0</c:v>
                </c:pt>
                <c:pt idx="58">
                  <c:v>1.0</c:v>
                </c:pt>
                <c:pt idx="59">
                  <c:v>1.0</c:v>
                </c:pt>
                <c:pt idx="60">
                  <c:v>1.0</c:v>
                </c:pt>
                <c:pt idx="61">
                  <c:v>1.0</c:v>
                </c:pt>
                <c:pt idx="62">
                  <c:v>1.0</c:v>
                </c:pt>
                <c:pt idx="63">
                  <c:v>1.0</c:v>
                </c:pt>
                <c:pt idx="64">
                  <c:v>1.0</c:v>
                </c:pt>
                <c:pt idx="65">
                  <c:v>1.0</c:v>
                </c:pt>
                <c:pt idx="66">
                  <c:v>1.0</c:v>
                </c:pt>
                <c:pt idx="67">
                  <c:v>1.0</c:v>
                </c:pt>
                <c:pt idx="68">
                  <c:v>1.0</c:v>
                </c:pt>
                <c:pt idx="69">
                  <c:v>1.0</c:v>
                </c:pt>
                <c:pt idx="70">
                  <c:v>1.0</c:v>
                </c:pt>
                <c:pt idx="71">
                  <c:v>1.0</c:v>
                </c:pt>
                <c:pt idx="72">
                  <c:v>1.0</c:v>
                </c:pt>
                <c:pt idx="73">
                  <c:v>1.0</c:v>
                </c:pt>
                <c:pt idx="74">
                  <c:v>1.0</c:v>
                </c:pt>
                <c:pt idx="75">
                  <c:v>1.0</c:v>
                </c:pt>
                <c:pt idx="76">
                  <c:v>1.0</c:v>
                </c:pt>
                <c:pt idx="77">
                  <c:v>1.0</c:v>
                </c:pt>
                <c:pt idx="78">
                  <c:v>1.0</c:v>
                </c:pt>
                <c:pt idx="79">
                  <c:v>1.0</c:v>
                </c:pt>
                <c:pt idx="80">
                  <c:v>1.0</c:v>
                </c:pt>
                <c:pt idx="81">
                  <c:v>1.0</c:v>
                </c:pt>
                <c:pt idx="82">
                  <c:v>1.0</c:v>
                </c:pt>
                <c:pt idx="83">
                  <c:v>1.0</c:v>
                </c:pt>
                <c:pt idx="84">
                  <c:v>1.0</c:v>
                </c:pt>
                <c:pt idx="85">
                  <c:v>1.0</c:v>
                </c:pt>
                <c:pt idx="86">
                  <c:v>1.0</c:v>
                </c:pt>
                <c:pt idx="87">
                  <c:v>1.0</c:v>
                </c:pt>
                <c:pt idx="88">
                  <c:v>1.0</c:v>
                </c:pt>
                <c:pt idx="89">
                  <c:v>1.0</c:v>
                </c:pt>
                <c:pt idx="90">
                  <c:v>1.0</c:v>
                </c:pt>
                <c:pt idx="91">
                  <c:v>1.0</c:v>
                </c:pt>
                <c:pt idx="92">
                  <c:v>1.0</c:v>
                </c:pt>
                <c:pt idx="93">
                  <c:v>1.0</c:v>
                </c:pt>
                <c:pt idx="94">
                  <c:v>1.0</c:v>
                </c:pt>
                <c:pt idx="95">
                  <c:v>1.0</c:v>
                </c:pt>
                <c:pt idx="96">
                  <c:v>1.0</c:v>
                </c:pt>
                <c:pt idx="97">
                  <c:v>1.0</c:v>
                </c:pt>
                <c:pt idx="98">
                  <c:v>1.0</c:v>
                </c:pt>
                <c:pt idx="99">
                  <c:v>1.0</c:v>
                </c:pt>
                <c:pt idx="100">
                  <c:v>1.0</c:v>
                </c:pt>
                <c:pt idx="101">
                  <c:v>1.0</c:v>
                </c:pt>
                <c:pt idx="102">
                  <c:v>1.0</c:v>
                </c:pt>
                <c:pt idx="103">
                  <c:v>1.0</c:v>
                </c:pt>
                <c:pt idx="104">
                  <c:v>1.0</c:v>
                </c:pt>
                <c:pt idx="105">
                  <c:v>1.0</c:v>
                </c:pt>
                <c:pt idx="106">
                  <c:v>1.0</c:v>
                </c:pt>
                <c:pt idx="107">
                  <c:v>1.0</c:v>
                </c:pt>
                <c:pt idx="108">
                  <c:v>1.0</c:v>
                </c:pt>
                <c:pt idx="109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5858504"/>
        <c:axId val="-2133277960"/>
      </c:barChart>
      <c:dateAx>
        <c:axId val="-2135858504"/>
        <c:scaling>
          <c:orientation val="minMax"/>
          <c:max val="41273.0"/>
          <c:min val="40909.0"/>
        </c:scaling>
        <c:delete val="0"/>
        <c:axPos val="b"/>
        <c:numFmt formatCode="dd\.mm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33277960"/>
        <c:crossesAt val="0.0"/>
        <c:auto val="1"/>
        <c:lblOffset val="100"/>
        <c:baseTimeUnit val="days"/>
      </c:dateAx>
      <c:valAx>
        <c:axId val="-2133277960"/>
        <c:scaling>
          <c:orientation val="minMax"/>
          <c:max val="1.0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35858504"/>
        <c:crosses val="autoZero"/>
        <c:crossBetween val="between"/>
        <c:majorUnit val="1.0"/>
        <c:minorUnit val="1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2013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8000"/>
            </a:solidFill>
          </c:spPr>
          <c:invertIfNegative val="0"/>
          <c:cat>
            <c:numRef>
              <c:f>HA!$D$7:$D$94</c:f>
              <c:numCache>
                <c:formatCode>dd\.mm</c:formatCode>
                <c:ptCount val="88"/>
                <c:pt idx="0">
                  <c:v>41324.0</c:v>
                </c:pt>
                <c:pt idx="1">
                  <c:v>41332.0</c:v>
                </c:pt>
                <c:pt idx="2">
                  <c:v>41333.0</c:v>
                </c:pt>
                <c:pt idx="3">
                  <c:v>41334.0</c:v>
                </c:pt>
                <c:pt idx="4">
                  <c:v>41337.0</c:v>
                </c:pt>
                <c:pt idx="5">
                  <c:v>41338.0</c:v>
                </c:pt>
                <c:pt idx="6">
                  <c:v>41360.0</c:v>
                </c:pt>
                <c:pt idx="7">
                  <c:v>41368.0</c:v>
                </c:pt>
                <c:pt idx="8">
                  <c:v>41375.0</c:v>
                </c:pt>
                <c:pt idx="9">
                  <c:v>41379.0</c:v>
                </c:pt>
                <c:pt idx="10">
                  <c:v>41381.0</c:v>
                </c:pt>
                <c:pt idx="11">
                  <c:v>41382.0</c:v>
                </c:pt>
                <c:pt idx="12">
                  <c:v>41387.0</c:v>
                </c:pt>
                <c:pt idx="13">
                  <c:v>41388.0</c:v>
                </c:pt>
                <c:pt idx="14">
                  <c:v>41389.0</c:v>
                </c:pt>
                <c:pt idx="15">
                  <c:v>41390.0</c:v>
                </c:pt>
                <c:pt idx="16">
                  <c:v>41394.0</c:v>
                </c:pt>
                <c:pt idx="17">
                  <c:v>41395.0</c:v>
                </c:pt>
                <c:pt idx="18">
                  <c:v>41397.0</c:v>
                </c:pt>
                <c:pt idx="19">
                  <c:v>41398.0</c:v>
                </c:pt>
                <c:pt idx="20">
                  <c:v>41402.0</c:v>
                </c:pt>
                <c:pt idx="21">
                  <c:v>41403.0</c:v>
                </c:pt>
                <c:pt idx="22">
                  <c:v>41404.0</c:v>
                </c:pt>
                <c:pt idx="23">
                  <c:v>41406.0</c:v>
                </c:pt>
                <c:pt idx="24">
                  <c:v>41407.0</c:v>
                </c:pt>
                <c:pt idx="25">
                  <c:v>41408.0</c:v>
                </c:pt>
                <c:pt idx="26">
                  <c:v>41409.0</c:v>
                </c:pt>
                <c:pt idx="27">
                  <c:v>41412.0</c:v>
                </c:pt>
                <c:pt idx="28">
                  <c:v>41414.0</c:v>
                </c:pt>
                <c:pt idx="29">
                  <c:v>41415.0</c:v>
                </c:pt>
                <c:pt idx="30">
                  <c:v>41418.0</c:v>
                </c:pt>
                <c:pt idx="31">
                  <c:v>41423.0</c:v>
                </c:pt>
                <c:pt idx="32">
                  <c:v>41429.0</c:v>
                </c:pt>
                <c:pt idx="33">
                  <c:v>41430.0</c:v>
                </c:pt>
                <c:pt idx="34">
                  <c:v>41431.0</c:v>
                </c:pt>
                <c:pt idx="35">
                  <c:v>41432.0</c:v>
                </c:pt>
                <c:pt idx="36">
                  <c:v>41433.0</c:v>
                </c:pt>
                <c:pt idx="37">
                  <c:v>41438.0</c:v>
                </c:pt>
                <c:pt idx="38">
                  <c:v>41439.0</c:v>
                </c:pt>
                <c:pt idx="39">
                  <c:v>41443.0</c:v>
                </c:pt>
                <c:pt idx="40">
                  <c:v>41444.0</c:v>
                </c:pt>
                <c:pt idx="41">
                  <c:v>41445.0</c:v>
                </c:pt>
                <c:pt idx="42">
                  <c:v>41446.0</c:v>
                </c:pt>
                <c:pt idx="43">
                  <c:v>41449.0</c:v>
                </c:pt>
                <c:pt idx="44">
                  <c:v>41451.0</c:v>
                </c:pt>
                <c:pt idx="45">
                  <c:v>41453.0</c:v>
                </c:pt>
                <c:pt idx="46">
                  <c:v>41456.0</c:v>
                </c:pt>
                <c:pt idx="47">
                  <c:v>41457.0</c:v>
                </c:pt>
                <c:pt idx="48">
                  <c:v>41458.0</c:v>
                </c:pt>
                <c:pt idx="49">
                  <c:v>41459.0</c:v>
                </c:pt>
                <c:pt idx="50">
                  <c:v>41460.0</c:v>
                </c:pt>
                <c:pt idx="51">
                  <c:v>41463.0</c:v>
                </c:pt>
                <c:pt idx="52">
                  <c:v>41464.0</c:v>
                </c:pt>
                <c:pt idx="53">
                  <c:v>41465.0</c:v>
                </c:pt>
                <c:pt idx="54">
                  <c:v>41467.0</c:v>
                </c:pt>
                <c:pt idx="55">
                  <c:v>41470.0</c:v>
                </c:pt>
                <c:pt idx="56">
                  <c:v>41471.0</c:v>
                </c:pt>
                <c:pt idx="57">
                  <c:v>41472.0</c:v>
                </c:pt>
                <c:pt idx="58">
                  <c:v>41477.0</c:v>
                </c:pt>
                <c:pt idx="59">
                  <c:v>41478.0</c:v>
                </c:pt>
                <c:pt idx="60">
                  <c:v>41479.0</c:v>
                </c:pt>
                <c:pt idx="61">
                  <c:v>41480.0</c:v>
                </c:pt>
                <c:pt idx="62">
                  <c:v>41481.0</c:v>
                </c:pt>
                <c:pt idx="63">
                  <c:v>41483.0</c:v>
                </c:pt>
                <c:pt idx="64">
                  <c:v>41484.0</c:v>
                </c:pt>
                <c:pt idx="65">
                  <c:v>41485.0</c:v>
                </c:pt>
                <c:pt idx="66">
                  <c:v>41488.0</c:v>
                </c:pt>
                <c:pt idx="67">
                  <c:v>41492.0</c:v>
                </c:pt>
                <c:pt idx="68">
                  <c:v>41493.0</c:v>
                </c:pt>
                <c:pt idx="69">
                  <c:v>41494.0</c:v>
                </c:pt>
                <c:pt idx="70">
                  <c:v>41495.0</c:v>
                </c:pt>
                <c:pt idx="71">
                  <c:v>41499.0</c:v>
                </c:pt>
                <c:pt idx="72">
                  <c:v>41522.0</c:v>
                </c:pt>
                <c:pt idx="73">
                  <c:v>41535.0</c:v>
                </c:pt>
                <c:pt idx="74">
                  <c:v>41537.0</c:v>
                </c:pt>
                <c:pt idx="75">
                  <c:v>41550.0</c:v>
                </c:pt>
                <c:pt idx="76">
                  <c:v>41570.0</c:v>
                </c:pt>
                <c:pt idx="77">
                  <c:v>41571.0</c:v>
                </c:pt>
                <c:pt idx="78">
                  <c:v>41572.0</c:v>
                </c:pt>
                <c:pt idx="79">
                  <c:v>41573.0</c:v>
                </c:pt>
                <c:pt idx="80">
                  <c:v>41574.0</c:v>
                </c:pt>
                <c:pt idx="81">
                  <c:v>41575.0</c:v>
                </c:pt>
                <c:pt idx="82">
                  <c:v>41576.0</c:v>
                </c:pt>
                <c:pt idx="83">
                  <c:v>41577.0</c:v>
                </c:pt>
                <c:pt idx="84">
                  <c:v>41578.0</c:v>
                </c:pt>
                <c:pt idx="85">
                  <c:v>41584.0</c:v>
                </c:pt>
                <c:pt idx="86">
                  <c:v>41585.0</c:v>
                </c:pt>
                <c:pt idx="87">
                  <c:v>41586.0</c:v>
                </c:pt>
              </c:numCache>
            </c:numRef>
          </c:cat>
          <c:val>
            <c:numRef>
              <c:f>HA!$G$7:$G$94</c:f>
              <c:numCache>
                <c:formatCode>General</c:formatCode>
                <c:ptCount val="88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1.0</c:v>
                </c:pt>
                <c:pt idx="28">
                  <c:v>1.0</c:v>
                </c:pt>
                <c:pt idx="29">
                  <c:v>1.0</c:v>
                </c:pt>
                <c:pt idx="30">
                  <c:v>1.0</c:v>
                </c:pt>
                <c:pt idx="31">
                  <c:v>1.0</c:v>
                </c:pt>
                <c:pt idx="32">
                  <c:v>1.0</c:v>
                </c:pt>
                <c:pt idx="33">
                  <c:v>1.0</c:v>
                </c:pt>
                <c:pt idx="34">
                  <c:v>1.0</c:v>
                </c:pt>
                <c:pt idx="35">
                  <c:v>1.0</c:v>
                </c:pt>
                <c:pt idx="36">
                  <c:v>1.0</c:v>
                </c:pt>
                <c:pt idx="37">
                  <c:v>1.0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1.0</c:v>
                </c:pt>
                <c:pt idx="42">
                  <c:v>1.0</c:v>
                </c:pt>
                <c:pt idx="43">
                  <c:v>1.0</c:v>
                </c:pt>
                <c:pt idx="44">
                  <c:v>1.0</c:v>
                </c:pt>
                <c:pt idx="45">
                  <c:v>1.0</c:v>
                </c:pt>
                <c:pt idx="46">
                  <c:v>1.0</c:v>
                </c:pt>
                <c:pt idx="47">
                  <c:v>1.0</c:v>
                </c:pt>
                <c:pt idx="48">
                  <c:v>1.0</c:v>
                </c:pt>
                <c:pt idx="49">
                  <c:v>1.0</c:v>
                </c:pt>
                <c:pt idx="50">
                  <c:v>1.0</c:v>
                </c:pt>
                <c:pt idx="51">
                  <c:v>1.0</c:v>
                </c:pt>
                <c:pt idx="52">
                  <c:v>1.0</c:v>
                </c:pt>
                <c:pt idx="53">
                  <c:v>1.0</c:v>
                </c:pt>
                <c:pt idx="54">
                  <c:v>1.0</c:v>
                </c:pt>
                <c:pt idx="55">
                  <c:v>1.0</c:v>
                </c:pt>
                <c:pt idx="56">
                  <c:v>1.0</c:v>
                </c:pt>
                <c:pt idx="57">
                  <c:v>1.0</c:v>
                </c:pt>
                <c:pt idx="58">
                  <c:v>1.0</c:v>
                </c:pt>
                <c:pt idx="59">
                  <c:v>1.0</c:v>
                </c:pt>
                <c:pt idx="60">
                  <c:v>1.0</c:v>
                </c:pt>
                <c:pt idx="61">
                  <c:v>1.0</c:v>
                </c:pt>
                <c:pt idx="62">
                  <c:v>1.0</c:v>
                </c:pt>
                <c:pt idx="63">
                  <c:v>1.0</c:v>
                </c:pt>
                <c:pt idx="64">
                  <c:v>1.0</c:v>
                </c:pt>
                <c:pt idx="65">
                  <c:v>1.0</c:v>
                </c:pt>
                <c:pt idx="66">
                  <c:v>1.0</c:v>
                </c:pt>
                <c:pt idx="67">
                  <c:v>1.0</c:v>
                </c:pt>
                <c:pt idx="68">
                  <c:v>1.0</c:v>
                </c:pt>
                <c:pt idx="69">
                  <c:v>1.0</c:v>
                </c:pt>
                <c:pt idx="70">
                  <c:v>1.0</c:v>
                </c:pt>
                <c:pt idx="71">
                  <c:v>1.0</c:v>
                </c:pt>
                <c:pt idx="72">
                  <c:v>1.0</c:v>
                </c:pt>
                <c:pt idx="73">
                  <c:v>1.0</c:v>
                </c:pt>
                <c:pt idx="74">
                  <c:v>1.0</c:v>
                </c:pt>
                <c:pt idx="75">
                  <c:v>1.0</c:v>
                </c:pt>
                <c:pt idx="76">
                  <c:v>1.0</c:v>
                </c:pt>
                <c:pt idx="77">
                  <c:v>1.0</c:v>
                </c:pt>
                <c:pt idx="78">
                  <c:v>1.0</c:v>
                </c:pt>
                <c:pt idx="79">
                  <c:v>1.0</c:v>
                </c:pt>
                <c:pt idx="80">
                  <c:v>1.0</c:v>
                </c:pt>
                <c:pt idx="81">
                  <c:v>1.0</c:v>
                </c:pt>
                <c:pt idx="82">
                  <c:v>1.0</c:v>
                </c:pt>
                <c:pt idx="83">
                  <c:v>1.0</c:v>
                </c:pt>
                <c:pt idx="84">
                  <c:v>1.0</c:v>
                </c:pt>
                <c:pt idx="85">
                  <c:v>1.0</c:v>
                </c:pt>
                <c:pt idx="86">
                  <c:v>1.0</c:v>
                </c:pt>
                <c:pt idx="87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3250312"/>
        <c:axId val="-2133247208"/>
      </c:barChart>
      <c:dateAx>
        <c:axId val="-2133250312"/>
        <c:scaling>
          <c:orientation val="minMax"/>
          <c:max val="41638.0"/>
          <c:min val="41275.0"/>
        </c:scaling>
        <c:delete val="0"/>
        <c:axPos val="b"/>
        <c:numFmt formatCode="dd\.mm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33247208"/>
        <c:crossesAt val="0.0"/>
        <c:auto val="1"/>
        <c:lblOffset val="100"/>
        <c:baseTimeUnit val="days"/>
      </c:dateAx>
      <c:valAx>
        <c:axId val="-2133247208"/>
        <c:scaling>
          <c:orientation val="minMax"/>
          <c:max val="1.0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33250312"/>
        <c:crosses val="autoZero"/>
        <c:crossBetween val="between"/>
        <c:majorUnit val="1.0"/>
        <c:minorUnit val="1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2014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8000"/>
            </a:solidFill>
          </c:spPr>
          <c:invertIfNegative val="0"/>
          <c:cat>
            <c:numRef>
              <c:f>HA!$E$7:$E$54</c:f>
              <c:numCache>
                <c:formatCode>dd\.mm</c:formatCode>
                <c:ptCount val="48"/>
                <c:pt idx="0">
                  <c:v>41695.0</c:v>
                </c:pt>
                <c:pt idx="1">
                  <c:v>41696.0</c:v>
                </c:pt>
                <c:pt idx="2">
                  <c:v>41698.0</c:v>
                </c:pt>
                <c:pt idx="3">
                  <c:v>41710.0</c:v>
                </c:pt>
                <c:pt idx="4">
                  <c:v>41711.0</c:v>
                </c:pt>
                <c:pt idx="5">
                  <c:v>41712.0</c:v>
                </c:pt>
                <c:pt idx="6">
                  <c:v>41715.0</c:v>
                </c:pt>
                <c:pt idx="7">
                  <c:v>41716.0</c:v>
                </c:pt>
                <c:pt idx="8">
                  <c:v>41739.0</c:v>
                </c:pt>
                <c:pt idx="9">
                  <c:v>41765.0</c:v>
                </c:pt>
                <c:pt idx="10">
                  <c:v>41768.0</c:v>
                </c:pt>
                <c:pt idx="11">
                  <c:v>41781.0</c:v>
                </c:pt>
                <c:pt idx="12">
                  <c:v>41787.0</c:v>
                </c:pt>
                <c:pt idx="13">
                  <c:v>41794.0</c:v>
                </c:pt>
                <c:pt idx="14">
                  <c:v>41795.0</c:v>
                </c:pt>
                <c:pt idx="15">
                  <c:v>41796.0</c:v>
                </c:pt>
                <c:pt idx="16">
                  <c:v>41799.0</c:v>
                </c:pt>
                <c:pt idx="17">
                  <c:v>41800.0</c:v>
                </c:pt>
                <c:pt idx="18">
                  <c:v>41801.0</c:v>
                </c:pt>
                <c:pt idx="19">
                  <c:v>41802.0</c:v>
                </c:pt>
                <c:pt idx="20">
                  <c:v>41803.0</c:v>
                </c:pt>
                <c:pt idx="21">
                  <c:v>41810.0</c:v>
                </c:pt>
                <c:pt idx="22">
                  <c:v>41822.0</c:v>
                </c:pt>
                <c:pt idx="23">
                  <c:v>41823.0</c:v>
                </c:pt>
                <c:pt idx="24">
                  <c:v>41824.0</c:v>
                </c:pt>
                <c:pt idx="25">
                  <c:v>41826.0</c:v>
                </c:pt>
                <c:pt idx="26">
                  <c:v>41827.0</c:v>
                </c:pt>
                <c:pt idx="27">
                  <c:v>41829.0</c:v>
                </c:pt>
                <c:pt idx="28">
                  <c:v>41843.0</c:v>
                </c:pt>
                <c:pt idx="29">
                  <c:v>41844.0</c:v>
                </c:pt>
                <c:pt idx="30">
                  <c:v>41845.0</c:v>
                </c:pt>
                <c:pt idx="31">
                  <c:v>41852.0</c:v>
                </c:pt>
                <c:pt idx="32">
                  <c:v>41857.0</c:v>
                </c:pt>
                <c:pt idx="33">
                  <c:v>41858.0</c:v>
                </c:pt>
                <c:pt idx="34">
                  <c:v>41863.0</c:v>
                </c:pt>
                <c:pt idx="35">
                  <c:v>41869.0</c:v>
                </c:pt>
                <c:pt idx="36">
                  <c:v>41870.0</c:v>
                </c:pt>
                <c:pt idx="37">
                  <c:v>41876.0</c:v>
                </c:pt>
                <c:pt idx="38">
                  <c:v>41879.0</c:v>
                </c:pt>
                <c:pt idx="39">
                  <c:v>41886.0</c:v>
                </c:pt>
                <c:pt idx="40">
                  <c:v>41889.0</c:v>
                </c:pt>
                <c:pt idx="41">
                  <c:v>41890.0</c:v>
                </c:pt>
                <c:pt idx="42">
                  <c:v>41891.0</c:v>
                </c:pt>
                <c:pt idx="43">
                  <c:v>41892.0</c:v>
                </c:pt>
                <c:pt idx="44">
                  <c:v>41894.0</c:v>
                </c:pt>
                <c:pt idx="45">
                  <c:v>41897.0</c:v>
                </c:pt>
                <c:pt idx="46">
                  <c:v>41898.0</c:v>
                </c:pt>
                <c:pt idx="47">
                  <c:v>41899.0</c:v>
                </c:pt>
              </c:numCache>
            </c:numRef>
          </c:cat>
          <c:val>
            <c:numRef>
              <c:f>HA!$G$7:$G$54</c:f>
              <c:numCache>
                <c:formatCode>General</c:formatCode>
                <c:ptCount val="48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1.0</c:v>
                </c:pt>
                <c:pt idx="28">
                  <c:v>1.0</c:v>
                </c:pt>
                <c:pt idx="29">
                  <c:v>1.0</c:v>
                </c:pt>
                <c:pt idx="30">
                  <c:v>1.0</c:v>
                </c:pt>
                <c:pt idx="31">
                  <c:v>1.0</c:v>
                </c:pt>
                <c:pt idx="32">
                  <c:v>1.0</c:v>
                </c:pt>
                <c:pt idx="33">
                  <c:v>1.0</c:v>
                </c:pt>
                <c:pt idx="34">
                  <c:v>1.0</c:v>
                </c:pt>
                <c:pt idx="35">
                  <c:v>1.0</c:v>
                </c:pt>
                <c:pt idx="36">
                  <c:v>1.0</c:v>
                </c:pt>
                <c:pt idx="37">
                  <c:v>1.0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1.0</c:v>
                </c:pt>
                <c:pt idx="42">
                  <c:v>1.0</c:v>
                </c:pt>
                <c:pt idx="43">
                  <c:v>1.0</c:v>
                </c:pt>
                <c:pt idx="44">
                  <c:v>1.0</c:v>
                </c:pt>
                <c:pt idx="45">
                  <c:v>1.0</c:v>
                </c:pt>
                <c:pt idx="46">
                  <c:v>1.0</c:v>
                </c:pt>
                <c:pt idx="47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3032296"/>
        <c:axId val="-2133029320"/>
      </c:barChart>
      <c:dateAx>
        <c:axId val="-2133032296"/>
        <c:scaling>
          <c:orientation val="minMax"/>
          <c:max val="42003.0"/>
          <c:min val="41640.0"/>
        </c:scaling>
        <c:delete val="0"/>
        <c:axPos val="b"/>
        <c:numFmt formatCode="dd\.mm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33029320"/>
        <c:crossesAt val="0.0"/>
        <c:auto val="1"/>
        <c:lblOffset val="100"/>
        <c:baseTimeUnit val="days"/>
      </c:dateAx>
      <c:valAx>
        <c:axId val="-2133029320"/>
        <c:scaling>
          <c:orientation val="minMax"/>
          <c:max val="1.0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33032296"/>
        <c:crosses val="autoZero"/>
        <c:crossBetween val="between"/>
        <c:majorUnit val="1.0"/>
        <c:minorUnit val="1.0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B4E27-E654-4D4A-902D-984672C5BFD5}" type="datetimeFigureOut">
              <a:rPr lang="en-US" smtClean="0"/>
              <a:t>3/12/14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BA576-CA48-4C7F-AB83-FF0F08E5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31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8919 </a:t>
            </a:r>
            <a:r>
              <a:rPr lang="hr-HR" baseline="0" dirty="0" smtClean="0"/>
              <a:t> slika…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A576-CA48-4C7F-AB83-FF0F08E5060C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Zahvala </a:t>
            </a:r>
            <a:r>
              <a:rPr lang="hr-HR" dirty="0" err="1" smtClean="0"/>
              <a:t>Niksa</a:t>
            </a:r>
            <a:r>
              <a:rPr lang="hr-HR" dirty="0" smtClean="0"/>
              <a:t> Novak</a:t>
            </a:r>
          </a:p>
          <a:p>
            <a:r>
              <a:rPr lang="hr-HR" dirty="0" smtClean="0"/>
              <a:t>Grad Hvar….</a:t>
            </a:r>
          </a:p>
          <a:p>
            <a:r>
              <a:rPr lang="hr-HR" dirty="0" smtClean="0"/>
              <a:t>Katica </a:t>
            </a:r>
            <a:r>
              <a:rPr lang="hr-HR" dirty="0" err="1" smtClean="0"/>
              <a:t>Vucetic</a:t>
            </a:r>
            <a:r>
              <a:rPr lang="hr-HR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A576-CA48-4C7F-AB83-FF0F08E5060C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E16BE-805D-47EB-BA15-EECE5EBE6CB7}" type="datetimeFigureOut">
              <a:rPr lang="en-US" smtClean="0"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2FF568-D42A-4726-A2F5-3E472D94FF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E16BE-805D-47EB-BA15-EECE5EBE6CB7}" type="datetimeFigureOut">
              <a:rPr lang="en-US" smtClean="0"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2FF568-D42A-4726-A2F5-3E472D94FF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E16BE-805D-47EB-BA15-EECE5EBE6CB7}" type="datetimeFigureOut">
              <a:rPr lang="en-US" smtClean="0"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2FF568-D42A-4726-A2F5-3E472D94FF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E16BE-805D-47EB-BA15-EECE5EBE6CB7}" type="datetimeFigureOut">
              <a:rPr lang="en-US" smtClean="0"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2FF568-D42A-4726-A2F5-3E472D94FF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E16BE-805D-47EB-BA15-EECE5EBE6CB7}" type="datetimeFigureOut">
              <a:rPr lang="en-US" smtClean="0"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2FF568-D42A-4726-A2F5-3E472D94FF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E16BE-805D-47EB-BA15-EECE5EBE6CB7}" type="datetimeFigureOut">
              <a:rPr lang="en-US" smtClean="0"/>
              <a:t>3/12/14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2FF568-D42A-4726-A2F5-3E472D94FF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E16BE-805D-47EB-BA15-EECE5EBE6CB7}" type="datetimeFigureOut">
              <a:rPr lang="en-US" smtClean="0"/>
              <a:t>3/12/14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2FF568-D42A-4726-A2F5-3E472D94FF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E16BE-805D-47EB-BA15-EECE5EBE6CB7}" type="datetimeFigureOut">
              <a:rPr lang="en-US" smtClean="0"/>
              <a:t>3/12/14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2FF568-D42A-4726-A2F5-3E472D94FF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E16BE-805D-47EB-BA15-EECE5EBE6CB7}" type="datetimeFigureOut">
              <a:rPr lang="en-US" smtClean="0"/>
              <a:t>3/12/14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2FF568-D42A-4726-A2F5-3E472D94FF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E16BE-805D-47EB-BA15-EECE5EBE6CB7}" type="datetimeFigureOut">
              <a:rPr lang="en-US" smtClean="0"/>
              <a:t>3/12/14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2FF568-D42A-4726-A2F5-3E472D94FF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E16BE-805D-47EB-BA15-EECE5EBE6CB7}" type="datetimeFigureOut">
              <a:rPr lang="en-US" smtClean="0"/>
              <a:t>3/12/14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2FF568-D42A-4726-A2F5-3E472D94FF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ste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2">
              <a:lumMod val="75000"/>
            </a:schemeClr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S Reference Sans Serif"/>
          <a:ea typeface="+mn-ea"/>
          <a:cs typeface="MS Reference Sans Serif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S Reference Sans Serif"/>
          <a:ea typeface="+mn-ea"/>
          <a:cs typeface="MS Reference Sans Serif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S Reference Sans Serif"/>
          <a:ea typeface="+mn-ea"/>
          <a:cs typeface="MS Reference Sans Serif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S Reference Sans Serif"/>
          <a:ea typeface="+mn-ea"/>
          <a:cs typeface="MS Reference Sans Serif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S Reference Sans Serif"/>
          <a:ea typeface="+mn-ea"/>
          <a:cs typeface="MS Reference Sans Serif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1" Type="http://schemas.microsoft.com/office/2007/relationships/media" Target="file://localhost/Users/jcalogov/Documents/work/Hvar/solar_telescope/presentation/video/Hvar_Halpha_22-09-2011_Xflare.wmv" TargetMode="External"/><Relationship Id="rId2" Type="http://schemas.openxmlformats.org/officeDocument/2006/relationships/video" Target="file://localhost/Users/jcalogov/Documents/work/Hvar/solar_telescope/presentation/video/Hvar_Halpha_22-09-2011_Xflare.wm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5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rst_slid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27" r="-17627"/>
          <a:stretch>
            <a:fillRect/>
          </a:stretch>
        </p:blipFill>
        <p:spPr>
          <a:xfrm>
            <a:off x="-1692696" y="-1"/>
            <a:ext cx="12529392" cy="689068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50106"/>
          </a:xfrm>
        </p:spPr>
        <p:txBody>
          <a:bodyPr>
            <a:normAutofit/>
          </a:bodyPr>
          <a:lstStyle/>
          <a:p>
            <a:r>
              <a:rPr lang="ta-IN" b="0" dirty="0" smtClean="0">
                <a:solidFill>
                  <a:schemeClr val="tx2">
                    <a:lumMod val="75000"/>
                  </a:schemeClr>
                </a:solidFill>
                <a:latin typeface="Arial Black"/>
                <a:cs typeface="Arial Black"/>
              </a:rPr>
              <a:t>Observations in white light</a:t>
            </a:r>
            <a:endParaRPr lang="en-US" b="0" dirty="0">
              <a:solidFill>
                <a:schemeClr val="tx2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  <p:pic>
        <p:nvPicPr>
          <p:cNvPr id="12" name="Picture 11" descr="OH_WL_nm20110923_085200-pro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24744"/>
            <a:ext cx="2664296" cy="2664296"/>
          </a:xfrm>
          <a:prstGeom prst="rect">
            <a:avLst/>
          </a:prstGeom>
        </p:spPr>
      </p:pic>
      <p:pic>
        <p:nvPicPr>
          <p:cNvPr id="13" name="Picture 12" descr="OH_WL_nm20110927_114020-pro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124744"/>
            <a:ext cx="2664296" cy="2664296"/>
          </a:xfrm>
          <a:prstGeom prst="rect">
            <a:avLst/>
          </a:prstGeom>
        </p:spPr>
      </p:pic>
      <p:pic>
        <p:nvPicPr>
          <p:cNvPr id="14" name="Picture 13" descr="OH_WL_nm20110928_080319-pro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1124744"/>
            <a:ext cx="2664296" cy="2664296"/>
          </a:xfrm>
          <a:prstGeom prst="rect">
            <a:avLst/>
          </a:prstGeom>
        </p:spPr>
      </p:pic>
      <p:pic>
        <p:nvPicPr>
          <p:cNvPr id="15" name="Picture 14" descr="OH_WL_nm20110929_064407-pro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3861048"/>
            <a:ext cx="2664296" cy="2664296"/>
          </a:xfrm>
          <a:prstGeom prst="rect">
            <a:avLst/>
          </a:prstGeom>
        </p:spPr>
      </p:pic>
      <p:pic>
        <p:nvPicPr>
          <p:cNvPr id="16" name="Picture 15" descr="OH_WL_nm20110930_101948-pro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3861048"/>
            <a:ext cx="2664296" cy="2664296"/>
          </a:xfrm>
          <a:prstGeom prst="rect">
            <a:avLst/>
          </a:prstGeom>
        </p:spPr>
      </p:pic>
      <p:pic>
        <p:nvPicPr>
          <p:cNvPr id="17" name="Picture 16" descr="OH_WL_nm20111003_073935-pro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56176" y="3861048"/>
            <a:ext cx="2664296" cy="26642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5536" y="3573016"/>
            <a:ext cx="14975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 smtClean="0">
                <a:solidFill>
                  <a:schemeClr val="bg1"/>
                </a:solidFill>
                <a:latin typeface="Verdana" pitchFamily="34" charset="0"/>
              </a:rPr>
              <a:t>23.9.2011 08:52 UT</a:t>
            </a:r>
            <a:endParaRPr lang="en-US" sz="1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27984" y="3573016"/>
            <a:ext cx="14975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 smtClean="0">
                <a:latin typeface="Verdana" pitchFamily="34" charset="0"/>
              </a:rPr>
              <a:t>27.9.2011 11:40 UT</a:t>
            </a:r>
            <a:endParaRPr lang="en-US" sz="1000" dirty="0">
              <a:latin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08304" y="3573016"/>
            <a:ext cx="14975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 smtClean="0">
                <a:latin typeface="Verdana" pitchFamily="34" charset="0"/>
              </a:rPr>
              <a:t>28.9.2011 08:03 UT</a:t>
            </a:r>
            <a:endParaRPr lang="en-US" sz="1000" dirty="0"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7664" y="6309320"/>
            <a:ext cx="14975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 smtClean="0">
                <a:latin typeface="Verdana" pitchFamily="34" charset="0"/>
              </a:rPr>
              <a:t>29.9.2011 06:44 UT</a:t>
            </a:r>
            <a:endParaRPr lang="en-US" sz="1000" dirty="0">
              <a:latin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27984" y="6309320"/>
            <a:ext cx="14975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 smtClean="0">
                <a:latin typeface="Verdana" pitchFamily="34" charset="0"/>
              </a:rPr>
              <a:t>30.9.2011 10:19 UT</a:t>
            </a:r>
            <a:endParaRPr lang="en-US" sz="1000" dirty="0">
              <a:latin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36296" y="6309320"/>
            <a:ext cx="1579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 smtClean="0">
                <a:latin typeface="Verdana" pitchFamily="34" charset="0"/>
              </a:rPr>
              <a:t>03.10.2011 07:39 UT</a:t>
            </a:r>
            <a:endParaRPr lang="en-US" sz="1000" dirty="0">
              <a:latin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528" y="692696"/>
            <a:ext cx="227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Sunspot group</a:t>
            </a:r>
            <a:r>
              <a:rPr lang="hr-HR" b="1" dirty="0" smtClean="0"/>
              <a:t>: 11302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-13394"/>
            <a:ext cx="8229600" cy="850106"/>
          </a:xfrm>
        </p:spPr>
        <p:txBody>
          <a:bodyPr>
            <a:normAutofit/>
          </a:bodyPr>
          <a:lstStyle/>
          <a:p>
            <a:r>
              <a:rPr lang="hr-HR" b="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Observations</a:t>
            </a:r>
            <a:r>
              <a:rPr lang="ta-IN" b="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in H</a:t>
            </a:r>
            <a:r>
              <a:rPr lang="ta-IN" dirty="0" smtClean="0">
                <a:solidFill>
                  <a:schemeClr val="tx2">
                    <a:lumMod val="75000"/>
                  </a:schemeClr>
                </a:solidFill>
                <a:latin typeface="Symbol" charset="2"/>
                <a:cs typeface="Symbol" charset="2"/>
              </a:rPr>
              <a:t>a</a:t>
            </a:r>
            <a:endParaRPr lang="en-US" dirty="0">
              <a:latin typeface="Symbol" charset="2"/>
              <a:cs typeface="Symbol" charset="2"/>
            </a:endParaRPr>
          </a:p>
        </p:txBody>
      </p:sp>
      <p:pic>
        <p:nvPicPr>
          <p:cNvPr id="5" name="Picture 4" descr="HST_04072012_1155_col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836712"/>
            <a:ext cx="5760640" cy="5760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908720"/>
            <a:ext cx="25646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P</a:t>
            </a:r>
            <a:r>
              <a:rPr lang="ta-IN" sz="2000" b="1" dirty="0" smtClean="0">
                <a:latin typeface="Calibri"/>
                <a:cs typeface="Calibri"/>
              </a:rPr>
              <a:t>rocessed image</a:t>
            </a:r>
          </a:p>
          <a:p>
            <a:endParaRPr lang="ta-IN" sz="2000" b="1" dirty="0" smtClean="0">
              <a:latin typeface="Calibri"/>
              <a:cs typeface="Calibri"/>
            </a:endParaRPr>
          </a:p>
          <a:p>
            <a:r>
              <a:rPr lang="ta-IN" sz="2000" b="1" dirty="0" smtClean="0">
                <a:latin typeface="Calibri"/>
                <a:cs typeface="Calibri"/>
              </a:rPr>
              <a:t>04.07.2012, 11:55 UTC</a:t>
            </a:r>
          </a:p>
          <a:p>
            <a:r>
              <a:rPr lang="en-US" sz="2000" b="1" dirty="0" smtClean="0">
                <a:latin typeface="Calibri"/>
                <a:cs typeface="Calibri"/>
              </a:rPr>
              <a:t>S</a:t>
            </a:r>
            <a:r>
              <a:rPr lang="ta-IN" sz="2000" b="1" dirty="0" smtClean="0">
                <a:latin typeface="Calibri"/>
                <a:cs typeface="Calibri"/>
              </a:rPr>
              <a:t>unspot group: 1515 </a:t>
            </a:r>
            <a:endParaRPr lang="en-US" sz="20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9996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850106"/>
          </a:xfrm>
        </p:spPr>
        <p:txBody>
          <a:bodyPr>
            <a:normAutofit/>
          </a:bodyPr>
          <a:lstStyle/>
          <a:p>
            <a:r>
              <a:rPr lang="hr-HR" b="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Observations in </a:t>
            </a:r>
            <a:r>
              <a:rPr lang="hr-HR" dirty="0" smtClean="0">
                <a:latin typeface="Arial Black" pitchFamily="34" charset="0"/>
              </a:rPr>
              <a:t>H</a:t>
            </a:r>
            <a:r>
              <a:rPr lang="hr-HR" dirty="0" smtClean="0">
                <a:latin typeface="Symbol" charset="2"/>
                <a:cs typeface="Symbol" charset="2"/>
              </a:rPr>
              <a:t>a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3" name="Hvar_Halpha_22-09-2011_Xflare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771800" y="1772816"/>
            <a:ext cx="5952662" cy="4464496"/>
          </a:xfrm>
          <a:prstGeom prst="rect">
            <a:avLst/>
          </a:prstGeom>
        </p:spPr>
      </p:pic>
      <p:pic>
        <p:nvPicPr>
          <p:cNvPr id="4" name="Picture 3" descr="OH_HA_nm20110922_110057-pro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1124744"/>
            <a:ext cx="1656184" cy="1656184"/>
          </a:xfrm>
          <a:prstGeom prst="rect">
            <a:avLst/>
          </a:prstGeom>
        </p:spPr>
      </p:pic>
      <p:pic>
        <p:nvPicPr>
          <p:cNvPr id="5" name="Picture 4" descr="OH_HA_nm20110922_121305-pro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2924944"/>
            <a:ext cx="1656184" cy="1656184"/>
          </a:xfrm>
          <a:prstGeom prst="rect">
            <a:avLst/>
          </a:prstGeom>
        </p:spPr>
      </p:pic>
      <p:pic>
        <p:nvPicPr>
          <p:cNvPr id="6" name="Picture 5" descr="OH_HA_nm20110922_133217-pro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568" y="4725144"/>
            <a:ext cx="1700808" cy="17008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7784" y="1124744"/>
            <a:ext cx="62934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200" dirty="0" smtClean="0"/>
              <a:t>22. September 2011, sunspot group 11302, X1.4 flare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2564904"/>
            <a:ext cx="1008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 smtClean="0">
                <a:solidFill>
                  <a:schemeClr val="bg1"/>
                </a:solidFill>
                <a:latin typeface="Verdana" pitchFamily="34" charset="0"/>
              </a:rPr>
              <a:t>07:45:</a:t>
            </a:r>
            <a:r>
              <a:rPr lang="hr-HR" sz="1000" dirty="0" err="1" smtClean="0">
                <a:solidFill>
                  <a:schemeClr val="bg1"/>
                </a:solidFill>
                <a:latin typeface="Verdana" pitchFamily="34" charset="0"/>
              </a:rPr>
              <a:t>45</a:t>
            </a:r>
            <a:r>
              <a:rPr lang="hr-HR" sz="1000" dirty="0" smtClean="0">
                <a:solidFill>
                  <a:schemeClr val="bg1"/>
                </a:solidFill>
                <a:latin typeface="Verdana" pitchFamily="34" charset="0"/>
              </a:rPr>
              <a:t> UT</a:t>
            </a:r>
            <a:endParaRPr lang="en-US" sz="1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071" y="4365104"/>
            <a:ext cx="1008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 smtClean="0">
                <a:solidFill>
                  <a:schemeClr val="bg1"/>
                </a:solidFill>
                <a:latin typeface="Verdana" pitchFamily="34" charset="0"/>
              </a:rPr>
              <a:t>07:57:32 UT</a:t>
            </a:r>
            <a:endParaRPr lang="en-US" sz="1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1" y="6207115"/>
            <a:ext cx="1008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 smtClean="0">
                <a:solidFill>
                  <a:schemeClr val="bg1"/>
                </a:solidFill>
                <a:latin typeface="Verdana" pitchFamily="34" charset="0"/>
              </a:rPr>
              <a:t>08:52:25 UT</a:t>
            </a:r>
            <a:endParaRPr lang="en-US" sz="10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77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984776" cy="1152128"/>
          </a:xfrm>
        </p:spPr>
        <p:txBody>
          <a:bodyPr>
            <a:noAutofit/>
          </a:bodyPr>
          <a:lstStyle/>
          <a:p>
            <a:r>
              <a:rPr lang="ta-IN" sz="3400" dirty="0" smtClean="0"/>
              <a:t>Some common artifacts </a:t>
            </a:r>
            <a:br>
              <a:rPr lang="ta-IN" sz="3400" dirty="0" smtClean="0"/>
            </a:br>
            <a:r>
              <a:rPr lang="ta-IN" sz="3400" dirty="0" smtClean="0"/>
              <a:t>at Hvar</a:t>
            </a:r>
            <a:endParaRPr lang="en-US" sz="3400" dirty="0"/>
          </a:p>
        </p:txBody>
      </p:sp>
      <p:pic>
        <p:nvPicPr>
          <p:cNvPr id="4" name="Picture 3" descr="OH_HA_nm20131027_120220-gale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4176464" cy="4176464"/>
          </a:xfrm>
          <a:prstGeom prst="rect">
            <a:avLst/>
          </a:prstGeom>
        </p:spPr>
      </p:pic>
      <p:pic>
        <p:nvPicPr>
          <p:cNvPr id="5" name="Picture 4" descr="OH_WL_nm20131027_120158-gale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4176464" cy="4176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3520" y="6093296"/>
            <a:ext cx="2564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a-IN" sz="2000" b="1" dirty="0" smtClean="0">
                <a:latin typeface="Calibri"/>
                <a:cs typeface="Calibri"/>
              </a:rPr>
              <a:t>27.10.2013, 12:02 UTC</a:t>
            </a:r>
            <a:endParaRPr lang="en-US" sz="20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357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634082"/>
          </a:xfrm>
        </p:spPr>
        <p:txBody>
          <a:bodyPr/>
          <a:lstStyle/>
          <a:p>
            <a:r>
              <a:rPr lang="en-US" dirty="0" smtClean="0"/>
              <a:t>Some stats about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</a:t>
            </a:r>
            <a:r>
              <a:rPr lang="en-US" dirty="0" smtClean="0">
                <a:latin typeface="Symbol" charset="2"/>
                <a:cs typeface="Symbol" charset="2"/>
              </a:rPr>
              <a:t>α</a:t>
            </a:r>
            <a:r>
              <a:rPr lang="en-US" dirty="0" smtClean="0"/>
              <a:t> </a:t>
            </a:r>
            <a:r>
              <a:rPr lang="en-US" dirty="0"/>
              <a:t>observations (cadence 15 sec)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sz="2000" dirty="0"/>
              <a:t>Number of days observing: </a:t>
            </a:r>
            <a:r>
              <a:rPr lang="ta-IN" sz="2000" dirty="0" smtClean="0"/>
              <a:t>321</a:t>
            </a:r>
            <a:endParaRPr lang="en-US" sz="2000" dirty="0"/>
          </a:p>
          <a:p>
            <a:pPr lvl="1"/>
            <a:r>
              <a:rPr lang="en-US" sz="2000" dirty="0"/>
              <a:t>Number of images:  </a:t>
            </a:r>
            <a:r>
              <a:rPr lang="ta-IN" sz="2000" dirty="0" smtClean="0"/>
              <a:t>320</a:t>
            </a:r>
            <a:r>
              <a:rPr lang="en-US" sz="2000" dirty="0" smtClean="0"/>
              <a:t> </a:t>
            </a:r>
            <a:r>
              <a:rPr lang="ta-IN" sz="2000" dirty="0"/>
              <a:t>5</a:t>
            </a:r>
            <a:r>
              <a:rPr lang="en-US" sz="2000" dirty="0" smtClean="0"/>
              <a:t>00</a:t>
            </a:r>
            <a:endParaRPr lang="en-US" sz="2000" dirty="0"/>
          </a:p>
          <a:p>
            <a:pPr lvl="1"/>
            <a:r>
              <a:rPr lang="en-US" sz="2000" dirty="0"/>
              <a:t>Total </a:t>
            </a:r>
            <a:r>
              <a:rPr lang="en-US" sz="2000" dirty="0" smtClean="0"/>
              <a:t>duration: 1</a:t>
            </a:r>
            <a:r>
              <a:rPr lang="ta-IN" sz="2000" dirty="0" smtClean="0"/>
              <a:t>335</a:t>
            </a:r>
            <a:r>
              <a:rPr lang="en-US" sz="2000" dirty="0" smtClean="0"/>
              <a:t>h (</a:t>
            </a:r>
            <a:r>
              <a:rPr lang="ta-IN" sz="2000" dirty="0" smtClean="0"/>
              <a:t>55</a:t>
            </a:r>
            <a:r>
              <a:rPr lang="en-US" sz="2000" dirty="0" smtClean="0"/>
              <a:t> </a:t>
            </a:r>
            <a:r>
              <a:rPr lang="en-US" sz="2000" dirty="0"/>
              <a:t>days)</a:t>
            </a:r>
          </a:p>
          <a:p>
            <a:pPr lvl="1"/>
            <a:r>
              <a:rPr lang="en-US" sz="2000" dirty="0" smtClean="0"/>
              <a:t>Size in archive: </a:t>
            </a:r>
            <a:r>
              <a:rPr lang="ta-IN" sz="2000" dirty="0" smtClean="0"/>
              <a:t>2.6</a:t>
            </a:r>
            <a:r>
              <a:rPr lang="en-US" sz="2000" dirty="0" smtClean="0"/>
              <a:t> </a:t>
            </a:r>
            <a:r>
              <a:rPr lang="en-US" sz="2000" dirty="0"/>
              <a:t>Tb</a:t>
            </a:r>
          </a:p>
          <a:p>
            <a:pPr marL="0" indent="0">
              <a:buNone/>
            </a:pPr>
            <a:r>
              <a:rPr lang="en-US" dirty="0"/>
              <a:t> </a:t>
            </a:r>
            <a:endParaRPr lang="en-US" u="sng" dirty="0"/>
          </a:p>
          <a:p>
            <a:r>
              <a:rPr lang="en-US" dirty="0" smtClean="0"/>
              <a:t>WL </a:t>
            </a:r>
            <a:r>
              <a:rPr lang="en-US" dirty="0"/>
              <a:t>observations (cadence 60 sec)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sz="2000" dirty="0"/>
              <a:t>Number of days observing: </a:t>
            </a:r>
            <a:r>
              <a:rPr lang="ta-IN" sz="2000" dirty="0" smtClean="0"/>
              <a:t>303</a:t>
            </a:r>
            <a:endParaRPr lang="en-US" sz="2000" dirty="0"/>
          </a:p>
          <a:p>
            <a:pPr lvl="1"/>
            <a:r>
              <a:rPr lang="en-US" sz="2000" dirty="0"/>
              <a:t>Number of images:  </a:t>
            </a:r>
            <a:r>
              <a:rPr lang="ta-IN" sz="2000" dirty="0" smtClean="0"/>
              <a:t>74</a:t>
            </a:r>
            <a:r>
              <a:rPr lang="en-US" sz="2000" dirty="0" smtClean="0"/>
              <a:t> </a:t>
            </a:r>
            <a:r>
              <a:rPr lang="ta-IN" sz="2000" dirty="0"/>
              <a:t>5</a:t>
            </a:r>
            <a:r>
              <a:rPr lang="en-US" sz="2000" dirty="0" smtClean="0"/>
              <a:t>00</a:t>
            </a:r>
            <a:endParaRPr lang="en-US" sz="2000" dirty="0"/>
          </a:p>
          <a:p>
            <a:pPr lvl="1"/>
            <a:r>
              <a:rPr lang="en-US" sz="2000" dirty="0"/>
              <a:t>Total </a:t>
            </a:r>
            <a:r>
              <a:rPr lang="en-US" sz="2000" dirty="0" smtClean="0"/>
              <a:t>duration: </a:t>
            </a:r>
            <a:r>
              <a:rPr lang="ta-IN" sz="2000" dirty="0" smtClean="0"/>
              <a:t>1241</a:t>
            </a:r>
            <a:r>
              <a:rPr lang="en-US" sz="2000" dirty="0" smtClean="0"/>
              <a:t>h (</a:t>
            </a:r>
            <a:r>
              <a:rPr lang="ta-IN" sz="2000" dirty="0" smtClean="0"/>
              <a:t>51</a:t>
            </a:r>
            <a:r>
              <a:rPr lang="en-US" sz="2000" dirty="0" smtClean="0"/>
              <a:t> </a:t>
            </a:r>
            <a:r>
              <a:rPr lang="en-US" sz="2000" dirty="0"/>
              <a:t>days)</a:t>
            </a:r>
          </a:p>
          <a:p>
            <a:pPr lvl="1"/>
            <a:r>
              <a:rPr lang="en-US" sz="2000" dirty="0" smtClean="0"/>
              <a:t>Size </a:t>
            </a:r>
            <a:r>
              <a:rPr lang="en-US" sz="2000" dirty="0"/>
              <a:t>in archive</a:t>
            </a:r>
            <a:r>
              <a:rPr lang="en-US" sz="2000" dirty="0" smtClean="0"/>
              <a:t>: </a:t>
            </a:r>
            <a:r>
              <a:rPr lang="ta-IN" sz="2000" dirty="0" smtClean="0"/>
              <a:t>600</a:t>
            </a:r>
            <a:r>
              <a:rPr lang="en-US" sz="2000" dirty="0" smtClean="0"/>
              <a:t> </a:t>
            </a:r>
            <a:r>
              <a:rPr lang="en-US" sz="2000" dirty="0"/>
              <a:t>Gb</a:t>
            </a:r>
          </a:p>
          <a:p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2661973" y="836712"/>
            <a:ext cx="4050959" cy="461665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S Reference Sans Serif"/>
                <a:ea typeface="+mn-ea"/>
                <a:cs typeface="MS Reference Sans Serif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MS Reference Sans Serif"/>
                <a:ea typeface="+mn-ea"/>
                <a:cs typeface="MS Reference Sans Serif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MS Reference Sans Serif"/>
                <a:ea typeface="+mn-ea"/>
                <a:cs typeface="MS Reference Sans Serif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MS Reference Sans Serif"/>
                <a:ea typeface="+mn-ea"/>
                <a:cs typeface="MS Reference Sans Serif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MS Reference Sans Serif"/>
                <a:ea typeface="+mn-ea"/>
                <a:cs typeface="MS Reference Sans Serif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latin typeface="Verdana"/>
                <a:cs typeface="Verdana"/>
              </a:rPr>
              <a:t>6.5.2011 </a:t>
            </a:r>
            <a:r>
              <a:rPr lang="en-US" b="1" dirty="0">
                <a:latin typeface="Verdana"/>
                <a:cs typeface="Verdana"/>
              </a:rPr>
              <a:t>- </a:t>
            </a:r>
            <a:r>
              <a:rPr lang="ta-IN" b="1" dirty="0" smtClean="0">
                <a:latin typeface="Verdana"/>
                <a:cs typeface="Verdana"/>
              </a:rPr>
              <a:t>17</a:t>
            </a:r>
            <a:r>
              <a:rPr lang="en-US" b="1" dirty="0" smtClean="0">
                <a:latin typeface="Verdana"/>
                <a:cs typeface="Verdana"/>
              </a:rPr>
              <a:t>.09.201</a:t>
            </a:r>
            <a:r>
              <a:rPr lang="ta-IN" b="1" dirty="0" smtClean="0">
                <a:latin typeface="Verdana"/>
                <a:cs typeface="Verdana"/>
              </a:rPr>
              <a:t>4</a:t>
            </a:r>
            <a:r>
              <a:rPr lang="en-US" b="1" dirty="0" smtClean="0">
                <a:latin typeface="Verdana"/>
                <a:cs typeface="Verdana"/>
              </a:rPr>
              <a:t> </a:t>
            </a:r>
            <a:endParaRPr lang="ta-IN" b="1" dirty="0" smtClean="0">
              <a:latin typeface="Verdana"/>
              <a:cs typeface="Verdana"/>
            </a:endParaRPr>
          </a:p>
        </p:txBody>
      </p:sp>
      <p:graphicFrame>
        <p:nvGraphicFramePr>
          <p:cNvPr id="6" name="Chart 5" title="tes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3733383"/>
              </p:ext>
            </p:extLst>
          </p:nvPr>
        </p:nvGraphicFramePr>
        <p:xfrm>
          <a:off x="5220072" y="1124744"/>
          <a:ext cx="478802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299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Distribution of observations 2011-2013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621620"/>
              </p:ext>
            </p:extLst>
          </p:nvPr>
        </p:nvGraphicFramePr>
        <p:xfrm>
          <a:off x="539552" y="908720"/>
          <a:ext cx="8136904" cy="1309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490174"/>
              </p:ext>
            </p:extLst>
          </p:nvPr>
        </p:nvGraphicFramePr>
        <p:xfrm>
          <a:off x="539552" y="2348880"/>
          <a:ext cx="8136904" cy="1298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0290441"/>
              </p:ext>
            </p:extLst>
          </p:nvPr>
        </p:nvGraphicFramePr>
        <p:xfrm>
          <a:off x="539552" y="3717032"/>
          <a:ext cx="8136904" cy="1359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2826076"/>
              </p:ext>
            </p:extLst>
          </p:nvPr>
        </p:nvGraphicFramePr>
        <p:xfrm>
          <a:off x="539552" y="5157192"/>
          <a:ext cx="8136904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5156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ta-IN" dirty="0" smtClean="0"/>
              <a:t>Some planned improvements on</a:t>
            </a:r>
            <a:r>
              <a:rPr lang="en-US" dirty="0" smtClean="0"/>
              <a:t> </a:t>
            </a:r>
            <a:r>
              <a:rPr lang="ta-IN" dirty="0" smtClean="0"/>
              <a:t/>
            </a:r>
            <a:br>
              <a:rPr lang="ta-IN" dirty="0" smtClean="0"/>
            </a:br>
            <a:r>
              <a:rPr lang="en-US" dirty="0" smtClean="0"/>
              <a:t>Hvar Solar Telescope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2232248"/>
          </a:xfrm>
        </p:spPr>
        <p:txBody>
          <a:bodyPr>
            <a:normAutofit fontScale="92500"/>
          </a:bodyPr>
          <a:lstStyle/>
          <a:p>
            <a:r>
              <a:rPr lang="ta-IN" dirty="0"/>
              <a:t>F</a:t>
            </a:r>
            <a:r>
              <a:rPr lang="en-US" dirty="0" err="1" smtClean="0"/>
              <a:t>ully</a:t>
            </a:r>
            <a:r>
              <a:rPr lang="en-US" dirty="0" smtClean="0"/>
              <a:t> </a:t>
            </a:r>
            <a:r>
              <a:rPr lang="en-US" dirty="0"/>
              <a:t>computerized tracking system</a:t>
            </a:r>
          </a:p>
          <a:p>
            <a:r>
              <a:rPr lang="ta-IN" dirty="0" smtClean="0"/>
              <a:t>R</a:t>
            </a:r>
            <a:r>
              <a:rPr lang="en-US" dirty="0" smtClean="0"/>
              <a:t>e</a:t>
            </a:r>
            <a:r>
              <a:rPr lang="ta-IN" dirty="0" smtClean="0"/>
              <a:t>construction</a:t>
            </a:r>
            <a:r>
              <a:rPr lang="en-US" dirty="0" smtClean="0"/>
              <a:t> </a:t>
            </a:r>
            <a:r>
              <a:rPr lang="en-US" dirty="0"/>
              <a:t>of solar telescope </a:t>
            </a:r>
            <a:r>
              <a:rPr lang="en-US" dirty="0" smtClean="0"/>
              <a:t>dome</a:t>
            </a:r>
            <a:endParaRPr lang="ta-IN" dirty="0" smtClean="0"/>
          </a:p>
          <a:p>
            <a:r>
              <a:rPr lang="en-US" dirty="0" smtClean="0"/>
              <a:t>I</a:t>
            </a:r>
            <a:r>
              <a:rPr lang="ta-IN" dirty="0" smtClean="0"/>
              <a:t>mprovment of data post-processing </a:t>
            </a:r>
          </a:p>
          <a:p>
            <a:r>
              <a:rPr lang="ta-IN" dirty="0" smtClean="0"/>
              <a:t>Completion of </a:t>
            </a:r>
            <a:r>
              <a:rPr lang="ta-IN" dirty="0"/>
              <a:t>w</a:t>
            </a:r>
            <a:r>
              <a:rPr lang="ta-IN" dirty="0" smtClean="0"/>
              <a:t>eb page interface to retrieve the data</a:t>
            </a:r>
          </a:p>
          <a:p>
            <a:r>
              <a:rPr lang="en-US" dirty="0" smtClean="0"/>
              <a:t>W</a:t>
            </a:r>
            <a:r>
              <a:rPr lang="ta-IN" dirty="0" smtClean="0"/>
              <a:t>eather station (winter 2014/2015)</a:t>
            </a:r>
          </a:p>
        </p:txBody>
      </p:sp>
    </p:spTree>
    <p:extLst>
      <p:ext uri="{BB962C8B-B14F-4D97-AF65-F5344CB8AC3E}">
        <p14:creationId xmlns:p14="http://schemas.microsoft.com/office/powerpoint/2010/main" val="297385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146846"/>
            <a:ext cx="8229600" cy="634082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Thank you!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877272"/>
            <a:ext cx="8496944" cy="7920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hr-HR" sz="1800" dirty="0" smtClean="0">
                <a:solidFill>
                  <a:schemeClr val="tx1"/>
                </a:solidFill>
              </a:rPr>
              <a:t>Data archive and more information about Hvar Solar Telescope:</a:t>
            </a:r>
          </a:p>
          <a:p>
            <a:pPr algn="ctr">
              <a:buNone/>
            </a:pPr>
            <a:r>
              <a:rPr lang="hr-HR" sz="1800" b="1" dirty="0" smtClean="0">
                <a:solidFill>
                  <a:srgbClr val="3366FF"/>
                </a:solidFill>
              </a:rPr>
              <a:t>http://oh.geof.</a:t>
            </a:r>
            <a:r>
              <a:rPr lang="ta-IN" sz="1800" b="1" dirty="0" smtClean="0">
                <a:solidFill>
                  <a:srgbClr val="3366FF"/>
                </a:solidFill>
              </a:rPr>
              <a:t>unizg.</a:t>
            </a:r>
            <a:r>
              <a:rPr lang="hr-HR" sz="1800" b="1" dirty="0" smtClean="0">
                <a:solidFill>
                  <a:srgbClr val="3366FF"/>
                </a:solidFill>
              </a:rPr>
              <a:t>hr/</a:t>
            </a:r>
            <a:r>
              <a:rPr lang="en-US" sz="1800" b="1" dirty="0" err="1">
                <a:solidFill>
                  <a:srgbClr val="3366FF"/>
                </a:solidFill>
              </a:rPr>
              <a:t>index.php</a:t>
            </a:r>
            <a:r>
              <a:rPr lang="en-US" sz="1800" b="1" dirty="0">
                <a:solidFill>
                  <a:srgbClr val="3366FF"/>
                </a:solidFill>
              </a:rPr>
              <a:t>/en/instruments/solar-telescope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8864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2800" dirty="0" smtClean="0">
                <a:solidFill>
                  <a:schemeClr val="tx2">
                    <a:lumMod val="75000"/>
                  </a:schemeClr>
                </a:solidFill>
                <a:latin typeface="Arial Black"/>
                <a:cs typeface="Arial Black"/>
              </a:rPr>
              <a:t>History of Hvar double solar telescope</a:t>
            </a:r>
            <a:endParaRPr lang="hr-HR" sz="2800" dirty="0" smtClean="0">
              <a:solidFill>
                <a:schemeClr val="tx2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67544" y="980728"/>
            <a:ext cx="835292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Verdana"/>
                <a:cs typeface="Verdana"/>
              </a:rPr>
              <a:t>I</a:t>
            </a:r>
            <a:r>
              <a:rPr lang="ta-IN" sz="2000" dirty="0" smtClean="0">
                <a:latin typeface="Verdana"/>
                <a:cs typeface="Verdana"/>
              </a:rPr>
              <a:t>nstalled in 1972 based on an agreement between Faculty of Geodesy of the University of Zagreb and the Astronomical Institute of the Czechoslovak Academy of Sciences, Ondrejov.</a:t>
            </a:r>
            <a:endParaRPr lang="en-US" sz="2000" dirty="0" smtClean="0">
              <a:latin typeface="Verdana"/>
              <a:cs typeface="Verdana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1440" y="6012576"/>
            <a:ext cx="807300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lang="ta-IN" sz="1600" dirty="0" smtClean="0">
                <a:solidFill>
                  <a:srgbClr val="000000"/>
                </a:solidFill>
                <a:latin typeface="Verdana"/>
                <a:cs typeface="Verdana"/>
              </a:rPr>
              <a:t>nd from Yugoslav side</a:t>
            </a:r>
            <a:r>
              <a:rPr lang="en-US" sz="1600" dirty="0" smtClean="0">
                <a:solidFill>
                  <a:srgbClr val="000000"/>
                </a:solidFill>
                <a:latin typeface="Verdana"/>
                <a:cs typeface="Verdana"/>
              </a:rPr>
              <a:t> (</a:t>
            </a:r>
            <a:r>
              <a:rPr lang="ta-IN" sz="1600" dirty="0" smtClean="0">
                <a:solidFill>
                  <a:srgbClr val="000000"/>
                </a:solidFill>
                <a:latin typeface="Verdana"/>
                <a:cs typeface="Verdana"/>
              </a:rPr>
              <a:t>Faculty of </a:t>
            </a:r>
            <a:r>
              <a:rPr lang="en-US" sz="1600" dirty="0" smtClean="0">
                <a:solidFill>
                  <a:srgbClr val="000000"/>
                </a:solidFill>
                <a:latin typeface="Verdana"/>
                <a:cs typeface="Verdana"/>
              </a:rPr>
              <a:t>Geode</a:t>
            </a:r>
            <a:r>
              <a:rPr lang="ta-IN" sz="1600" dirty="0" smtClean="0">
                <a:solidFill>
                  <a:srgbClr val="000000"/>
                </a:solidFill>
                <a:latin typeface="Verdana"/>
                <a:cs typeface="Verdana"/>
              </a:rPr>
              <a:t>sy</a:t>
            </a:r>
            <a:r>
              <a:rPr lang="en-US" sz="1600" dirty="0" smtClean="0">
                <a:solidFill>
                  <a:srgbClr val="000000"/>
                </a:solidFill>
                <a:latin typeface="Verdana"/>
                <a:cs typeface="Verdana"/>
              </a:rPr>
              <a:t>):</a:t>
            </a:r>
          </a:p>
          <a:p>
            <a:r>
              <a:rPr lang="cs-CZ" sz="1600" dirty="0" smtClean="0">
                <a:solidFill>
                  <a:srgbClr val="000000"/>
                </a:solidFill>
                <a:latin typeface="Verdana"/>
                <a:cs typeface="Verdana"/>
              </a:rPr>
              <a:t>Prof</a:t>
            </a:r>
            <a:r>
              <a:rPr lang="cs-CZ" sz="1600" dirty="0">
                <a:solidFill>
                  <a:srgbClr val="000000"/>
                </a:solidFill>
                <a:latin typeface="Verdana"/>
                <a:cs typeface="Verdana"/>
              </a:rPr>
              <a:t>. Veljko </a:t>
            </a:r>
            <a:r>
              <a:rPr lang="cs-CZ" sz="1600" dirty="0" err="1">
                <a:solidFill>
                  <a:srgbClr val="000000"/>
                </a:solidFill>
                <a:latin typeface="Verdana"/>
                <a:cs typeface="Verdana"/>
              </a:rPr>
              <a:t>Petković</a:t>
            </a:r>
            <a:r>
              <a:rPr lang="cs-CZ" sz="16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ta-IN" sz="1600" dirty="0" smtClean="0">
                <a:solidFill>
                  <a:srgbClr val="000000"/>
                </a:solidFill>
                <a:latin typeface="Verdana"/>
                <a:cs typeface="Verdana"/>
              </a:rPr>
              <a:t>and later</a:t>
            </a:r>
            <a:r>
              <a:rPr lang="cs-CZ" sz="1600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ta-IN" sz="1600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lang="cs-CZ" sz="1600" dirty="0" smtClean="0">
                <a:solidFill>
                  <a:srgbClr val="000000"/>
                </a:solidFill>
                <a:latin typeface="Verdana"/>
                <a:cs typeface="Verdana"/>
              </a:rPr>
              <a:t>r.</a:t>
            </a:r>
            <a:r>
              <a:rPr lang="en-US" sz="1600" dirty="0" smtClean="0">
                <a:solidFill>
                  <a:srgbClr val="000000"/>
                </a:solidFill>
                <a:latin typeface="Verdana"/>
                <a:cs typeface="Verdana"/>
              </a:rPr>
              <a:t>sc.</a:t>
            </a:r>
            <a:r>
              <a:rPr lang="cs-CZ" sz="1600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cs-CZ" sz="1600" dirty="0">
                <a:solidFill>
                  <a:srgbClr val="000000"/>
                </a:solidFill>
                <a:latin typeface="Verdana"/>
                <a:cs typeface="Verdana"/>
              </a:rPr>
              <a:t>Vladimir </a:t>
            </a:r>
            <a:r>
              <a:rPr lang="cs-CZ" sz="1600" dirty="0" smtClean="0">
                <a:solidFill>
                  <a:srgbClr val="000000"/>
                </a:solidFill>
                <a:latin typeface="Verdana"/>
                <a:cs typeface="Verdana"/>
              </a:rPr>
              <a:t>Ruždjak</a:t>
            </a:r>
            <a:endParaRPr lang="cs-CZ" sz="16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pic>
        <p:nvPicPr>
          <p:cNvPr id="8" name="Picture 7" descr="hvar-panorama-0805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8862523" cy="2880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5118283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1600" dirty="0" smtClean="0">
                <a:latin typeface="Verdana"/>
                <a:cs typeface="Verdana"/>
              </a:rPr>
              <a:t>In establishment of Hvar Observatory from Czechoslovak side were participating </a:t>
            </a:r>
            <a:r>
              <a:rPr lang="en-US" sz="1600" dirty="0" smtClean="0">
                <a:latin typeface="Verdana"/>
                <a:cs typeface="Verdana"/>
              </a:rPr>
              <a:t>(</a:t>
            </a:r>
            <a:r>
              <a:rPr lang="ta-IN" sz="1600" dirty="0" smtClean="0">
                <a:latin typeface="Verdana"/>
                <a:cs typeface="Verdana"/>
              </a:rPr>
              <a:t>Astronomical Institute, Ondrejov</a:t>
            </a:r>
            <a:r>
              <a:rPr lang="en-US" sz="1600" dirty="0" smtClean="0">
                <a:latin typeface="Verdana"/>
                <a:cs typeface="Verdana"/>
              </a:rPr>
              <a:t>):</a:t>
            </a:r>
            <a:endParaRPr lang="ta-IN" sz="1600" dirty="0" smtClean="0">
              <a:latin typeface="Verdana"/>
              <a:cs typeface="Verdana"/>
            </a:endParaRPr>
          </a:p>
          <a:p>
            <a:r>
              <a:rPr lang="en-US" sz="1600" dirty="0" smtClean="0">
                <a:latin typeface="Verdana"/>
                <a:cs typeface="Verdana"/>
              </a:rPr>
              <a:t>Dr</a:t>
            </a:r>
            <a:r>
              <a:rPr lang="en-US" sz="1600" dirty="0">
                <a:latin typeface="Verdana"/>
                <a:cs typeface="Verdana"/>
              </a:rPr>
              <a:t>. B. </a:t>
            </a:r>
            <a:r>
              <a:rPr lang="en-US" sz="1600" dirty="0" err="1">
                <a:latin typeface="Verdana"/>
                <a:cs typeface="Verdana"/>
              </a:rPr>
              <a:t>Valníček</a:t>
            </a:r>
            <a:r>
              <a:rPr lang="en-US" sz="1600" dirty="0">
                <a:latin typeface="Verdana"/>
                <a:cs typeface="Verdana"/>
              </a:rPr>
              <a:t>, Dr. V. </a:t>
            </a:r>
            <a:r>
              <a:rPr lang="en-US" sz="1600" dirty="0" err="1">
                <a:latin typeface="Verdana"/>
                <a:cs typeface="Verdana"/>
              </a:rPr>
              <a:t>Bumba</a:t>
            </a:r>
            <a:r>
              <a:rPr lang="en-US" sz="1600" dirty="0">
                <a:latin typeface="Verdana"/>
                <a:cs typeface="Verdana"/>
              </a:rPr>
              <a:t>, Doc. L. </a:t>
            </a:r>
            <a:r>
              <a:rPr lang="en-US" sz="1600" dirty="0" err="1">
                <a:latin typeface="Verdana"/>
                <a:cs typeface="Verdana"/>
              </a:rPr>
              <a:t>Perek</a:t>
            </a:r>
            <a:r>
              <a:rPr lang="en-US" sz="1600" dirty="0">
                <a:latin typeface="Verdana"/>
                <a:cs typeface="Verdana"/>
              </a:rPr>
              <a:t>, </a:t>
            </a:r>
            <a:r>
              <a:rPr lang="en-US" sz="1600" dirty="0" err="1">
                <a:latin typeface="Verdana"/>
                <a:cs typeface="Verdana"/>
              </a:rPr>
              <a:t>Ing</a:t>
            </a:r>
            <a:r>
              <a:rPr lang="en-US" sz="1600" dirty="0">
                <a:latin typeface="Verdana"/>
                <a:cs typeface="Verdana"/>
              </a:rPr>
              <a:t>. V. </a:t>
            </a:r>
            <a:r>
              <a:rPr lang="en-US" sz="1600" dirty="0" err="1">
                <a:latin typeface="Verdana"/>
                <a:cs typeface="Verdana"/>
              </a:rPr>
              <a:t>Rajský</a:t>
            </a:r>
            <a:r>
              <a:rPr lang="en-US" sz="1600" dirty="0">
                <a:latin typeface="Verdana"/>
                <a:cs typeface="Verdana"/>
              </a:rPr>
              <a:t>, Prof. F. </a:t>
            </a:r>
            <a:r>
              <a:rPr lang="en-US" sz="1600" dirty="0" err="1">
                <a:latin typeface="Verdana"/>
                <a:cs typeface="Verdana"/>
              </a:rPr>
              <a:t>Šorm</a:t>
            </a:r>
            <a:endParaRPr lang="en-US" sz="16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552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8614"/>
            <a:ext cx="8568952" cy="706090"/>
          </a:xfrm>
        </p:spPr>
        <p:txBody>
          <a:bodyPr>
            <a:noAutofit/>
          </a:bodyPr>
          <a:lstStyle/>
          <a:p>
            <a:r>
              <a:rPr lang="ta-IN" sz="3000" b="0" dirty="0"/>
              <a:t>P</a:t>
            </a:r>
            <a:r>
              <a:rPr lang="ta-IN" sz="3000" b="0" dirty="0" smtClean="0">
                <a:solidFill>
                  <a:schemeClr val="tx2">
                    <a:lumMod val="75000"/>
                  </a:schemeClr>
                </a:solidFill>
              </a:rPr>
              <a:t>hotographic material aqusition system</a:t>
            </a:r>
            <a:endParaRPr lang="en-US" sz="30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 descr="HST_19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59" y="1628800"/>
            <a:ext cx="5891566" cy="4104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3888" y="807095"/>
            <a:ext cx="2364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a-IN" sz="2400" b="1" dirty="0" smtClean="0">
                <a:latin typeface="Verdana"/>
                <a:cs typeface="Verdana"/>
              </a:rPr>
              <a:t>1972 – 1997 </a:t>
            </a:r>
          </a:p>
        </p:txBody>
      </p:sp>
      <p:pic>
        <p:nvPicPr>
          <p:cNvPr id="10" name="Picture 9" descr="HST-shema-197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7808" y="2268673"/>
            <a:ext cx="4320568" cy="28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47160" y="5877272"/>
            <a:ext cx="2229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a-IN" sz="1600" dirty="0" smtClean="0">
                <a:latin typeface="Verdana"/>
                <a:cs typeface="Verdana"/>
              </a:rPr>
              <a:t>Ambrož </a:t>
            </a:r>
            <a:r>
              <a:rPr lang="ta-IN" sz="1600" dirty="0">
                <a:latin typeface="Verdana"/>
                <a:cs typeface="Verdana"/>
              </a:rPr>
              <a:t>et al., </a:t>
            </a:r>
            <a:r>
              <a:rPr lang="ta-IN" sz="1600" dirty="0" smtClean="0">
                <a:latin typeface="Verdana"/>
                <a:cs typeface="Verdana"/>
              </a:rPr>
              <a:t>1977</a:t>
            </a:r>
            <a:endParaRPr lang="en-US" sz="16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0064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634082"/>
          </a:xfrm>
        </p:spPr>
        <p:txBody>
          <a:bodyPr/>
          <a:lstStyle/>
          <a:p>
            <a:r>
              <a:rPr lang="ta-IN" dirty="0" smtClean="0"/>
              <a:t>Video-recording acquisition system</a:t>
            </a:r>
            <a:endParaRPr lang="en-US" dirty="0"/>
          </a:p>
        </p:txBody>
      </p:sp>
      <p:pic>
        <p:nvPicPr>
          <p:cNvPr id="5" name="Picture 4" descr="HST_1999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149080"/>
            <a:ext cx="3713143" cy="24723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3888" y="663079"/>
            <a:ext cx="2364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a-IN" sz="2400" b="1" dirty="0" smtClean="0">
                <a:latin typeface="Verdana"/>
                <a:cs typeface="Verdana"/>
              </a:rPr>
              <a:t>1997 – 2004 </a:t>
            </a:r>
          </a:p>
        </p:txBody>
      </p:sp>
      <p:pic>
        <p:nvPicPr>
          <p:cNvPr id="7" name="Picture 6" descr="HST-video-199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68760"/>
            <a:ext cx="3867547" cy="29454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7465247" y="2583928"/>
            <a:ext cx="2791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a-IN" sz="1600" dirty="0" smtClean="0">
                <a:latin typeface="Verdana"/>
                <a:cs typeface="Verdana"/>
              </a:rPr>
              <a:t>Klvana and Bumba, 1997</a:t>
            </a:r>
            <a:endParaRPr lang="en-US" sz="1600" dirty="0">
              <a:latin typeface="Verdana"/>
              <a:cs typeface="Verdana"/>
            </a:endParaRPr>
          </a:p>
        </p:txBody>
      </p:sp>
      <p:pic>
        <p:nvPicPr>
          <p:cNvPr id="9" name="Picture 8" descr="video-system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4248472" cy="2788060"/>
          </a:xfrm>
          <a:prstGeom prst="rect">
            <a:avLst/>
          </a:prstGeom>
        </p:spPr>
      </p:pic>
      <p:pic>
        <p:nvPicPr>
          <p:cNvPr id="10" name="Picture 9" descr="video-system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330270"/>
            <a:ext cx="3059832" cy="227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7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634082"/>
          </a:xfrm>
        </p:spPr>
        <p:txBody>
          <a:bodyPr/>
          <a:lstStyle/>
          <a:p>
            <a:r>
              <a:rPr lang="ta-IN" dirty="0" smtClean="0"/>
              <a:t>CCD camera aquisition system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491880" y="663079"/>
            <a:ext cx="2364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ta-IN" b="1" dirty="0" smtClean="0">
                <a:latin typeface="Verdana"/>
                <a:cs typeface="Verdana"/>
              </a:rPr>
              <a:t>2004</a:t>
            </a:r>
            <a:r>
              <a:rPr lang="ta-IN" sz="2400" b="1" dirty="0" smtClean="0">
                <a:latin typeface="Verdana"/>
                <a:cs typeface="Verdana"/>
              </a:rPr>
              <a:t> – 2010 </a:t>
            </a:r>
          </a:p>
        </p:txBody>
      </p:sp>
      <p:pic>
        <p:nvPicPr>
          <p:cNvPr id="5" name="Picture 4" descr="CCD-system-2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268760"/>
            <a:ext cx="3332682" cy="5011552"/>
          </a:xfrm>
          <a:prstGeom prst="rect">
            <a:avLst/>
          </a:prstGeom>
        </p:spPr>
      </p:pic>
      <p:pic>
        <p:nvPicPr>
          <p:cNvPr id="6" name="Picture 5" descr="CCD-system-2008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2952328" cy="31938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6237312"/>
            <a:ext cx="1564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a-IN" sz="1600" dirty="0" smtClean="0">
                <a:latin typeface="Verdana"/>
                <a:cs typeface="Verdana"/>
              </a:rPr>
              <a:t>Otruba, 2005</a:t>
            </a:r>
            <a:endParaRPr lang="en-US" sz="1600" dirty="0">
              <a:latin typeface="Verdana"/>
              <a:cs typeface="Verdana"/>
            </a:endParaRPr>
          </a:p>
        </p:txBody>
      </p:sp>
      <p:pic>
        <p:nvPicPr>
          <p:cNvPr id="8" name="Picture 7" descr="PULNIX1010-image-200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86448"/>
            <a:ext cx="2750637" cy="27836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268760"/>
            <a:ext cx="504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a-IN" dirty="0" smtClean="0">
                <a:latin typeface="Verdana"/>
                <a:cs typeface="Verdana"/>
              </a:rPr>
              <a:t>1MPix 10-bit Pulnix TM-1010 CCD camera 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3501008"/>
            <a:ext cx="1807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a-IN" sz="1600" dirty="0" smtClean="0">
                <a:latin typeface="Verdana"/>
                <a:cs typeface="Verdana"/>
              </a:rPr>
              <a:t>H</a:t>
            </a:r>
            <a:r>
              <a:rPr lang="ta-IN" sz="1600" dirty="0" smtClean="0">
                <a:latin typeface="Symbol" charset="2"/>
                <a:cs typeface="Symbol" charset="2"/>
              </a:rPr>
              <a:t>a</a:t>
            </a:r>
            <a:r>
              <a:rPr lang="ta-IN" sz="1600" dirty="0" smtClean="0">
                <a:latin typeface="Verdana"/>
                <a:cs typeface="Verdana"/>
              </a:rPr>
              <a:t>, 28.10.2009</a:t>
            </a:r>
            <a:endParaRPr lang="en-US" sz="16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6639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ST_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412776"/>
            <a:ext cx="3423621" cy="51483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1520" y="1268760"/>
            <a:ext cx="51845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ta-IN" sz="2000" dirty="0" smtClean="0">
                <a:latin typeface="Verdana"/>
                <a:cs typeface="Verdana"/>
              </a:rPr>
              <a:t>fourth generation of acquisition hardvare and software</a:t>
            </a:r>
          </a:p>
          <a:p>
            <a:pPr marL="342900" indent="-342900">
              <a:buFont typeface="Arial"/>
              <a:buChar char="•"/>
            </a:pPr>
            <a:r>
              <a:rPr lang="hr-HR" sz="2000" dirty="0" smtClean="0">
                <a:latin typeface="Verdana"/>
                <a:cs typeface="Verdana"/>
              </a:rPr>
              <a:t>4MPix Pulnix TM-4200GE 12-bit CCD </a:t>
            </a:r>
            <a:r>
              <a:rPr lang="ta-IN" sz="2000" dirty="0" smtClean="0">
                <a:latin typeface="Verdana"/>
                <a:cs typeface="Verdana"/>
              </a:rPr>
              <a:t>cameras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Verdana"/>
                <a:cs typeface="Verdana"/>
              </a:rPr>
              <a:t>I</a:t>
            </a:r>
            <a:r>
              <a:rPr lang="ta-IN" sz="2000" dirty="0" smtClean="0">
                <a:latin typeface="Verdana"/>
                <a:cs typeface="Verdana"/>
              </a:rPr>
              <a:t>dentical acqusition system as the K</a:t>
            </a:r>
            <a:r>
              <a:rPr lang="en-US" sz="2000" dirty="0" smtClean="0">
                <a:latin typeface="Verdana"/>
                <a:cs typeface="Verdana"/>
              </a:rPr>
              <a:t>a</a:t>
            </a:r>
            <a:r>
              <a:rPr lang="ta-IN" sz="2000" dirty="0" smtClean="0">
                <a:latin typeface="Verdana"/>
                <a:cs typeface="Verdana"/>
              </a:rPr>
              <a:t>nzelh</a:t>
            </a:r>
            <a:r>
              <a:rPr lang="de-DE" sz="2000" dirty="0" err="1" smtClean="0">
                <a:latin typeface="Verdana"/>
                <a:cs typeface="Verdana"/>
              </a:rPr>
              <a:t>öhe</a:t>
            </a:r>
            <a:r>
              <a:rPr lang="ta-IN" sz="2000" dirty="0" smtClean="0">
                <a:latin typeface="Verdana"/>
                <a:cs typeface="Verdana"/>
              </a:rPr>
              <a:t> Solar Observatory (collaboration with IGAM, Uni Graz)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Verdana"/>
                <a:cs typeface="Verdana"/>
              </a:rPr>
              <a:t>A</a:t>
            </a:r>
            <a:r>
              <a:rPr lang="ta-IN" sz="2000" dirty="0" smtClean="0">
                <a:latin typeface="Verdana"/>
                <a:cs typeface="Verdana"/>
              </a:rPr>
              <a:t>llows high-resolution images of active-regions on the Sun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Verdana"/>
                <a:cs typeface="Verdana"/>
              </a:rPr>
              <a:t>C</a:t>
            </a:r>
            <a:r>
              <a:rPr lang="ta-IN" sz="2000" dirty="0" smtClean="0">
                <a:latin typeface="Verdana"/>
                <a:cs typeface="Verdana"/>
              </a:rPr>
              <a:t>adence up to 30 images per minute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Verdana"/>
                <a:cs typeface="Verdana"/>
              </a:rPr>
              <a:t>New hardware is almost not affected by strong transmitter interferences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Verdana"/>
                <a:cs typeface="Verdana"/>
              </a:rPr>
              <a:t>All data are stored to central archive on server in Zagreb (</a:t>
            </a:r>
            <a:r>
              <a:rPr lang="en-US" sz="2000" b="1" dirty="0" err="1" smtClean="0">
                <a:latin typeface="Verdana"/>
                <a:cs typeface="Verdana"/>
              </a:rPr>
              <a:t>oh.geof.unizg.hr</a:t>
            </a:r>
            <a:r>
              <a:rPr lang="en-US" sz="2000" dirty="0" smtClean="0">
                <a:latin typeface="Verdana"/>
                <a:cs typeface="Verdana"/>
              </a:rPr>
              <a:t>)</a:t>
            </a: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Autofit/>
          </a:bodyPr>
          <a:lstStyle/>
          <a:p>
            <a:r>
              <a:rPr lang="ta-IN" b="0" dirty="0" smtClean="0">
                <a:solidFill>
                  <a:schemeClr val="tx2">
                    <a:lumMod val="75000"/>
                  </a:schemeClr>
                </a:solidFill>
              </a:rPr>
              <a:t>Double Solar </a:t>
            </a:r>
            <a:r>
              <a:rPr lang="ta-IN" b="0" dirty="0"/>
              <a:t>T</a:t>
            </a:r>
            <a:r>
              <a:rPr lang="ta-IN" b="0" dirty="0" smtClean="0">
                <a:solidFill>
                  <a:schemeClr val="tx2">
                    <a:lumMod val="75000"/>
                  </a:schemeClr>
                </a:solidFill>
              </a:rPr>
              <a:t>elescope at Hvar</a:t>
            </a:r>
            <a:endParaRPr lang="en-US" b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Content Placeholder 3"/>
          <p:cNvSpPr txBox="1">
            <a:spLocks noGrp="1"/>
          </p:cNvSpPr>
          <p:nvPr>
            <p:ph idx="1"/>
          </p:nvPr>
        </p:nvSpPr>
        <p:spPr>
          <a:xfrm>
            <a:off x="3478733" y="663079"/>
            <a:ext cx="2390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ta-IN" b="1" dirty="0" smtClean="0">
                <a:latin typeface="Verdana"/>
                <a:cs typeface="Verdana"/>
              </a:rPr>
              <a:t>2010 - today</a:t>
            </a:r>
            <a:endParaRPr lang="ta-IN" sz="2400" b="1" dirty="0" smtClean="0">
              <a:latin typeface="Verdana"/>
              <a:cs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58614"/>
            <a:ext cx="8229600" cy="634082"/>
          </a:xfrm>
        </p:spPr>
        <p:txBody>
          <a:bodyPr/>
          <a:lstStyle/>
          <a:p>
            <a:r>
              <a:rPr lang="en-US" dirty="0" smtClean="0"/>
              <a:t>Some recent improvements</a:t>
            </a:r>
            <a:endParaRPr lang="en-US" dirty="0"/>
          </a:p>
        </p:txBody>
      </p:sp>
      <p:pic>
        <p:nvPicPr>
          <p:cNvPr id="4" name="Picture 3" descr="HST_1999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789040"/>
            <a:ext cx="3888432" cy="2585807"/>
          </a:xfrm>
          <a:prstGeom prst="rect">
            <a:avLst/>
          </a:prstGeom>
        </p:spPr>
      </p:pic>
      <p:pic>
        <p:nvPicPr>
          <p:cNvPr id="5" name="Picture 4" descr="HST_2011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052736"/>
            <a:ext cx="3898177" cy="259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0072" y="3861048"/>
            <a:ext cx="133867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latin typeface="Verdana"/>
                <a:cs typeface="Verdana"/>
              </a:rPr>
              <a:t>c</a:t>
            </a:r>
            <a:r>
              <a:rPr lang="hr-HR" sz="1400" dirty="0" smtClean="0">
                <a:latin typeface="Verdana"/>
                <a:cs typeface="Verdana"/>
              </a:rPr>
              <a:t>ontrol room</a:t>
            </a:r>
            <a:endParaRPr lang="en-US" sz="1400" dirty="0">
              <a:latin typeface="Verdana"/>
              <a:cs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1124744"/>
            <a:ext cx="297054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>
                <a:latin typeface="Verdana"/>
                <a:cs typeface="Verdana"/>
              </a:rPr>
              <a:t>N</a:t>
            </a:r>
            <a:r>
              <a:rPr lang="hr-HR" sz="1400" dirty="0" smtClean="0">
                <a:latin typeface="Verdana"/>
                <a:cs typeface="Verdana"/>
              </a:rPr>
              <a:t>ew acquisition system - 2010</a:t>
            </a:r>
            <a:endParaRPr lang="en-US" sz="1400" dirty="0">
              <a:latin typeface="Verdana"/>
              <a:cs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949653"/>
            <a:ext cx="4680520" cy="564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900" dirty="0" err="1" smtClean="0">
                <a:latin typeface="Verdana"/>
                <a:cs typeface="Verdana"/>
              </a:rPr>
              <a:t>Photospheric</a:t>
            </a:r>
            <a:r>
              <a:rPr lang="en-US" sz="1900" dirty="0" smtClean="0">
                <a:latin typeface="Verdana"/>
                <a:cs typeface="Verdana"/>
              </a:rPr>
              <a:t> telescope:</a:t>
            </a:r>
          </a:p>
          <a:p>
            <a:pPr marL="742950" lvl="1" indent="-285750">
              <a:buFont typeface="Arial"/>
              <a:buChar char="•"/>
            </a:pPr>
            <a:r>
              <a:rPr lang="en-US" sz="1900" dirty="0" err="1" smtClean="0">
                <a:latin typeface="Verdana"/>
                <a:cs typeface="Verdana"/>
              </a:rPr>
              <a:t>Baader</a:t>
            </a:r>
            <a:r>
              <a:rPr lang="en-US" sz="1900" dirty="0" smtClean="0">
                <a:latin typeface="Verdana"/>
                <a:cs typeface="Verdana"/>
              </a:rPr>
              <a:t> </a:t>
            </a:r>
            <a:r>
              <a:rPr lang="en-US" sz="1900" dirty="0" err="1" smtClean="0">
                <a:latin typeface="Verdana"/>
                <a:cs typeface="Verdana"/>
              </a:rPr>
              <a:t>AstroSolar</a:t>
            </a:r>
            <a:r>
              <a:rPr lang="en-US" sz="1900" dirty="0" smtClean="0">
                <a:latin typeface="Verdana"/>
                <a:cs typeface="Verdana"/>
              </a:rPr>
              <a:t> film (ND 3.8)   </a:t>
            </a:r>
            <a:r>
              <a:rPr lang="ta-IN" sz="1900" dirty="0" smtClean="0">
                <a:latin typeface="Verdana"/>
                <a:cs typeface="Verdana"/>
              </a:rPr>
              <a:t>was </a:t>
            </a:r>
            <a:r>
              <a:rPr lang="en-US" sz="1900" dirty="0" smtClean="0">
                <a:latin typeface="Verdana"/>
                <a:cs typeface="Verdana"/>
              </a:rPr>
              <a:t>introduced instead of prism (reduced telescope heating)</a:t>
            </a:r>
          </a:p>
          <a:p>
            <a:pPr marL="742950" lvl="1" indent="-285750">
              <a:buFont typeface="Arial"/>
              <a:buChar char="•"/>
            </a:pPr>
            <a:r>
              <a:rPr lang="en-US" sz="1900" dirty="0" smtClean="0">
                <a:latin typeface="Verdana"/>
                <a:cs typeface="Verdana"/>
              </a:rPr>
              <a:t>Simplified and improved optical design</a:t>
            </a:r>
          </a:p>
          <a:p>
            <a:pPr marL="742950" lvl="1" indent="-285750">
              <a:buFont typeface="Arial"/>
              <a:buChar char="•"/>
            </a:pPr>
            <a:r>
              <a:rPr lang="en-US" sz="1900" dirty="0" err="1" smtClean="0">
                <a:latin typeface="Verdana"/>
                <a:cs typeface="Verdana"/>
              </a:rPr>
              <a:t>Baader</a:t>
            </a:r>
            <a:r>
              <a:rPr lang="en-US" sz="1900" dirty="0" smtClean="0">
                <a:latin typeface="Verdana"/>
                <a:cs typeface="Verdana"/>
              </a:rPr>
              <a:t> solar continuum and UV/IR filter</a:t>
            </a:r>
            <a:r>
              <a:rPr lang="ta-IN" sz="1900" dirty="0" smtClean="0">
                <a:latin typeface="Verdana"/>
                <a:cs typeface="Verdana"/>
              </a:rPr>
              <a:t> were added</a:t>
            </a:r>
            <a:endParaRPr lang="en-US" sz="1900" dirty="0" smtClean="0">
              <a:latin typeface="Verdana"/>
              <a:cs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en-US" sz="1900" dirty="0" smtClean="0">
                <a:latin typeface="Verdana"/>
                <a:cs typeface="Verdana"/>
              </a:rPr>
              <a:t>Mechanical tracking error significantly reduced by adjusting the telescope mount axes</a:t>
            </a:r>
          </a:p>
          <a:p>
            <a:pPr marL="285750" indent="-285750">
              <a:buFont typeface="Arial"/>
              <a:buChar char="•"/>
            </a:pPr>
            <a:r>
              <a:rPr lang="en-US" sz="1900" dirty="0" smtClean="0">
                <a:latin typeface="Verdana"/>
                <a:cs typeface="Verdana"/>
              </a:rPr>
              <a:t>New tracking motors</a:t>
            </a:r>
          </a:p>
          <a:p>
            <a:pPr marL="285750" indent="-285750">
              <a:buFont typeface="Arial"/>
              <a:buChar char="•"/>
            </a:pPr>
            <a:r>
              <a:rPr lang="en-US" sz="1900" dirty="0" smtClean="0">
                <a:latin typeface="Verdana"/>
                <a:cs typeface="Verdana"/>
              </a:rPr>
              <a:t>Electronic system for computerized tracking and control of the telescope (not yet fully operational)</a:t>
            </a:r>
          </a:p>
          <a:p>
            <a:pPr marL="285750" indent="-285750">
              <a:buFont typeface="Arial"/>
              <a:buChar char="•"/>
            </a:pPr>
            <a:r>
              <a:rPr lang="en-US" sz="1900" dirty="0" smtClean="0">
                <a:latin typeface="Verdana"/>
                <a:cs typeface="Verdana"/>
              </a:rPr>
              <a:t>Better internet connection (50Mbps)</a:t>
            </a:r>
          </a:p>
        </p:txBody>
      </p:sp>
    </p:spTree>
    <p:extLst>
      <p:ext uri="{BB962C8B-B14F-4D97-AF65-F5344CB8AC3E}">
        <p14:creationId xmlns:p14="http://schemas.microsoft.com/office/powerpoint/2010/main" val="87828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850106"/>
          </a:xfrm>
        </p:spPr>
        <p:txBody>
          <a:bodyPr>
            <a:normAutofit/>
          </a:bodyPr>
          <a:lstStyle/>
          <a:p>
            <a:r>
              <a:rPr lang="ta-IN" dirty="0" smtClean="0">
                <a:latin typeface="Arial Black" pitchFamily="34" charset="0"/>
              </a:rPr>
              <a:t>Photospheric telescope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18" name="Picture 17" descr="telescope_sketch-photosphe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8640960" cy="269292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5536" y="4365104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100" dirty="0" smtClean="0">
                <a:latin typeface="Verdana"/>
                <a:cs typeface="Verdana"/>
              </a:rPr>
              <a:t>M</a:t>
            </a:r>
            <a:r>
              <a:rPr lang="hr-HR" sz="2100" dirty="0" smtClean="0">
                <a:latin typeface="Verdana"/>
                <a:cs typeface="Verdana"/>
              </a:rPr>
              <a:t>ain objective (acromatic doublet) with diameter of 217mm and focal lenght of 2450mm</a:t>
            </a:r>
          </a:p>
          <a:p>
            <a:pPr marL="342900" indent="-342900">
              <a:buFont typeface="Arial"/>
              <a:buChar char="•"/>
            </a:pPr>
            <a:r>
              <a:rPr lang="en-US" sz="2100" dirty="0" smtClean="0">
                <a:latin typeface="Verdana"/>
                <a:cs typeface="Verdana"/>
              </a:rPr>
              <a:t>F</a:t>
            </a:r>
            <a:r>
              <a:rPr lang="hr-HR" sz="2100" dirty="0" smtClean="0">
                <a:latin typeface="Verdana"/>
                <a:cs typeface="Verdana"/>
              </a:rPr>
              <a:t>ield of view: 11.3 arcmin</a:t>
            </a:r>
          </a:p>
          <a:p>
            <a:pPr marL="342900" indent="-342900">
              <a:buFont typeface="Arial"/>
              <a:buChar char="•"/>
            </a:pPr>
            <a:r>
              <a:rPr lang="en-US" sz="2100" dirty="0" smtClean="0">
                <a:latin typeface="Verdana"/>
                <a:cs typeface="Verdana"/>
              </a:rPr>
              <a:t>R</a:t>
            </a:r>
            <a:r>
              <a:rPr lang="hr-HR" sz="2100" dirty="0" smtClean="0">
                <a:latin typeface="Verdana"/>
                <a:cs typeface="Verdana"/>
              </a:rPr>
              <a:t>esolution of 0.33 arcsec/pixel (2048x2048 CCD), oversampled images (1 arcsec for best seeing conditions)</a:t>
            </a:r>
          </a:p>
          <a:p>
            <a:pPr marL="342900" indent="-342900">
              <a:buFont typeface="Arial"/>
              <a:buChar char="•"/>
            </a:pPr>
            <a:r>
              <a:rPr lang="en-US" sz="2100" dirty="0" smtClean="0">
                <a:latin typeface="Verdana"/>
                <a:cs typeface="Verdana"/>
              </a:rPr>
              <a:t>C</a:t>
            </a:r>
            <a:r>
              <a:rPr lang="hr-HR" sz="2100" dirty="0" smtClean="0">
                <a:latin typeface="Verdana"/>
                <a:cs typeface="Verdana"/>
              </a:rPr>
              <a:t>adence: 1 image per minute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850106"/>
          </a:xfrm>
        </p:spPr>
        <p:txBody>
          <a:bodyPr>
            <a:normAutofit/>
          </a:bodyPr>
          <a:lstStyle/>
          <a:p>
            <a:r>
              <a:rPr lang="ta-IN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Cromospheric telescope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Picture 4" descr="telescope_sketch-chromosphe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032" y="1162711"/>
            <a:ext cx="8604448" cy="26983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4149080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100" dirty="0">
                <a:latin typeface="Verdana"/>
                <a:cs typeface="Verdana"/>
              </a:rPr>
              <a:t>M</a:t>
            </a:r>
            <a:r>
              <a:rPr lang="hr-HR" sz="2100" dirty="0">
                <a:latin typeface="Verdana"/>
                <a:cs typeface="Verdana"/>
              </a:rPr>
              <a:t>ain objective (acromatic doublet) with diameter </a:t>
            </a:r>
            <a:r>
              <a:rPr lang="hr-HR" sz="2100" dirty="0" smtClean="0">
                <a:latin typeface="Verdana"/>
                <a:cs typeface="Verdana"/>
              </a:rPr>
              <a:t>of 130mm </a:t>
            </a:r>
            <a:r>
              <a:rPr lang="hr-HR" sz="2100" dirty="0">
                <a:latin typeface="Verdana"/>
                <a:cs typeface="Verdana"/>
              </a:rPr>
              <a:t>and focal lenght of 1950mm</a:t>
            </a:r>
            <a:endParaRPr lang="hr-HR" sz="2100" dirty="0" smtClean="0">
              <a:latin typeface="Verdana"/>
              <a:cs typeface="Verdana"/>
            </a:endParaRPr>
          </a:p>
          <a:p>
            <a:pPr marL="342900" indent="-342900">
              <a:buFont typeface="Arial"/>
              <a:buChar char="•"/>
            </a:pPr>
            <a:r>
              <a:rPr lang="hr-HR" sz="2100" dirty="0" smtClean="0">
                <a:latin typeface="Verdana"/>
                <a:cs typeface="Verdana"/>
              </a:rPr>
              <a:t>Baader research grade filter (656nm) with passband 0.2Å</a:t>
            </a:r>
          </a:p>
          <a:p>
            <a:pPr marL="342900" indent="-342900">
              <a:buFont typeface="Arial"/>
              <a:buChar char="•"/>
            </a:pPr>
            <a:r>
              <a:rPr lang="en-US" sz="2100" dirty="0">
                <a:latin typeface="Verdana"/>
                <a:cs typeface="Verdana"/>
              </a:rPr>
              <a:t>F</a:t>
            </a:r>
            <a:r>
              <a:rPr lang="hr-HR" sz="2100" dirty="0">
                <a:latin typeface="Verdana"/>
                <a:cs typeface="Verdana"/>
              </a:rPr>
              <a:t>ield of view: </a:t>
            </a:r>
            <a:r>
              <a:rPr lang="hr-HR" sz="2100" dirty="0" smtClean="0">
                <a:latin typeface="Verdana"/>
                <a:cs typeface="Verdana"/>
              </a:rPr>
              <a:t>7.15 </a:t>
            </a:r>
            <a:r>
              <a:rPr lang="hr-HR" sz="2100" dirty="0">
                <a:latin typeface="Verdana"/>
                <a:cs typeface="Verdana"/>
              </a:rPr>
              <a:t>arcmin</a:t>
            </a:r>
          </a:p>
          <a:p>
            <a:pPr marL="342900" indent="-342900">
              <a:buFont typeface="Arial"/>
              <a:buChar char="•"/>
            </a:pPr>
            <a:r>
              <a:rPr lang="en-US" sz="2100" dirty="0">
                <a:latin typeface="Verdana"/>
                <a:cs typeface="Verdana"/>
              </a:rPr>
              <a:t>R</a:t>
            </a:r>
            <a:r>
              <a:rPr lang="hr-HR" sz="2100" dirty="0">
                <a:latin typeface="Verdana"/>
                <a:cs typeface="Verdana"/>
              </a:rPr>
              <a:t>esolution of </a:t>
            </a:r>
            <a:r>
              <a:rPr lang="hr-HR" sz="2100" dirty="0" smtClean="0">
                <a:latin typeface="Verdana"/>
                <a:cs typeface="Verdana"/>
              </a:rPr>
              <a:t>0.21 </a:t>
            </a:r>
            <a:r>
              <a:rPr lang="hr-HR" sz="2100" dirty="0">
                <a:latin typeface="Verdana"/>
                <a:cs typeface="Verdana"/>
              </a:rPr>
              <a:t>arcsec/pixel (2048x2048 CCD), oversampled </a:t>
            </a:r>
            <a:r>
              <a:rPr lang="hr-HR" sz="2100" dirty="0" smtClean="0">
                <a:latin typeface="Verdana"/>
                <a:cs typeface="Verdana"/>
              </a:rPr>
              <a:t>images</a:t>
            </a:r>
          </a:p>
          <a:p>
            <a:pPr marL="342900" indent="-342900">
              <a:buFont typeface="Arial"/>
              <a:buChar char="•"/>
            </a:pPr>
            <a:r>
              <a:rPr lang="hr-HR" sz="2100" dirty="0" smtClean="0">
                <a:latin typeface="Verdana"/>
                <a:cs typeface="Verdana"/>
              </a:rPr>
              <a:t>Cadence: 4 images per minute</a:t>
            </a:r>
          </a:p>
          <a:p>
            <a:pPr marL="342900" indent="-342900">
              <a:buFont typeface="Arial"/>
              <a:buChar char="•"/>
            </a:pPr>
            <a:endParaRPr lang="en-US" sz="2100" dirty="0">
              <a:latin typeface="Verdana"/>
              <a:cs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17606</TotalTime>
  <Words>657</Words>
  <Application>Microsoft Macintosh PowerPoint</Application>
  <PresentationFormat>On-screen Show (4:3)</PresentationFormat>
  <Paragraphs>106</Paragraphs>
  <Slides>17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Photographic material aqusition system</vt:lpstr>
      <vt:lpstr>Video-recording acquisition system</vt:lpstr>
      <vt:lpstr>CCD camera aquisition system</vt:lpstr>
      <vt:lpstr>Double Solar Telescope at Hvar</vt:lpstr>
      <vt:lpstr>Some recent improvements</vt:lpstr>
      <vt:lpstr>Photospheric telescope</vt:lpstr>
      <vt:lpstr>Cromospheric telescope</vt:lpstr>
      <vt:lpstr>Observations in white light</vt:lpstr>
      <vt:lpstr>Observations in Ha</vt:lpstr>
      <vt:lpstr>Observations in Ha</vt:lpstr>
      <vt:lpstr>Some common artifacts  at Hvar</vt:lpstr>
      <vt:lpstr>Some stats about observations</vt:lpstr>
      <vt:lpstr>Distribution of observations 2011-2013</vt:lpstr>
      <vt:lpstr>Some planned improvements on  Hvar Solar Telescope</vt:lpstr>
      <vt:lpstr>Thank you!</vt:lpstr>
    </vt:vector>
  </TitlesOfParts>
  <Company>Opservatorij Hvar, Geodetski Fakultet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Jaša Čalogović</dc:creator>
  <cp:lastModifiedBy>Jasa Calogovic</cp:lastModifiedBy>
  <cp:revision>111</cp:revision>
  <dcterms:created xsi:type="dcterms:W3CDTF">2012-07-04T23:26:51Z</dcterms:created>
  <dcterms:modified xsi:type="dcterms:W3CDTF">2014-12-03T15:26:24Z</dcterms:modified>
</cp:coreProperties>
</file>